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6" r:id="rId2"/>
    <p:sldId id="272" r:id="rId3"/>
    <p:sldId id="382" r:id="rId4"/>
    <p:sldId id="275" r:id="rId5"/>
    <p:sldId id="318" r:id="rId6"/>
    <p:sldId id="367" r:id="rId7"/>
    <p:sldId id="276" r:id="rId8"/>
    <p:sldId id="285" r:id="rId9"/>
    <p:sldId id="372" r:id="rId10"/>
    <p:sldId id="258" r:id="rId11"/>
    <p:sldId id="259" r:id="rId12"/>
    <p:sldId id="274" r:id="rId13"/>
    <p:sldId id="263" r:id="rId14"/>
    <p:sldId id="264" r:id="rId15"/>
    <p:sldId id="313" r:id="rId16"/>
    <p:sldId id="262" r:id="rId17"/>
    <p:sldId id="395" r:id="rId18"/>
    <p:sldId id="319" r:id="rId19"/>
    <p:sldId id="316" r:id="rId20"/>
    <p:sldId id="396" r:id="rId21"/>
    <p:sldId id="268" r:id="rId22"/>
    <p:sldId id="269" r:id="rId23"/>
    <p:sldId id="270" r:id="rId24"/>
    <p:sldId id="260" r:id="rId25"/>
    <p:sldId id="386" r:id="rId26"/>
    <p:sldId id="392" r:id="rId27"/>
    <p:sldId id="383" r:id="rId28"/>
    <p:sldId id="397" r:id="rId29"/>
    <p:sldId id="371" r:id="rId30"/>
    <p:sldId id="398" r:id="rId31"/>
    <p:sldId id="387" r:id="rId32"/>
    <p:sldId id="391" r:id="rId33"/>
    <p:sldId id="385" r:id="rId34"/>
    <p:sldId id="389" r:id="rId35"/>
    <p:sldId id="384" r:id="rId36"/>
    <p:sldId id="388" r:id="rId37"/>
    <p:sldId id="393" r:id="rId38"/>
    <p:sldId id="320" r:id="rId39"/>
    <p:sldId id="302" r:id="rId40"/>
    <p:sldId id="308" r:id="rId41"/>
    <p:sldId id="303" r:id="rId42"/>
    <p:sldId id="312" r:id="rId43"/>
    <p:sldId id="304" r:id="rId44"/>
    <p:sldId id="394" r:id="rId45"/>
    <p:sldId id="315" r:id="rId46"/>
    <p:sldId id="291" r:id="rId47"/>
    <p:sldId id="292" r:id="rId48"/>
    <p:sldId id="287" r:id="rId49"/>
    <p:sldId id="288" r:id="rId50"/>
    <p:sldId id="284" r:id="rId51"/>
    <p:sldId id="278" r:id="rId52"/>
    <p:sldId id="281" r:id="rId53"/>
    <p:sldId id="282" r:id="rId54"/>
    <p:sldId id="283" r:id="rId55"/>
    <p:sldId id="289" r:id="rId56"/>
    <p:sldId id="301" r:id="rId57"/>
    <p:sldId id="344" r:id="rId58"/>
    <p:sldId id="295" r:id="rId59"/>
    <p:sldId id="265" r:id="rId60"/>
    <p:sldId id="266" r:id="rId61"/>
    <p:sldId id="267" r:id="rId62"/>
    <p:sldId id="271"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43"/>
    <p:restoredTop sz="77146"/>
  </p:normalViewPr>
  <p:slideViewPr>
    <p:cSldViewPr snapToGrid="0" snapToObjects="1">
      <p:cViewPr varScale="1">
        <p:scale>
          <a:sx n="69" d="100"/>
          <a:sy n="69" d="100"/>
        </p:scale>
        <p:origin x="11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11/28/18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29</a:t>
            </a:fld>
            <a:endParaRPr lang="en-US"/>
          </a:p>
        </p:txBody>
      </p:sp>
    </p:spTree>
    <p:extLst>
      <p:ext uri="{BB962C8B-B14F-4D97-AF65-F5344CB8AC3E}">
        <p14:creationId xmlns:p14="http://schemas.microsoft.com/office/powerpoint/2010/main" val="27486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value/speed is emitted back to the parent component</a:t>
            </a:r>
          </a:p>
        </p:txBody>
      </p:sp>
      <p:sp>
        <p:nvSpPr>
          <p:cNvPr id="4" name="Slide Number Placeholder 3"/>
          <p:cNvSpPr>
            <a:spLocks noGrp="1"/>
          </p:cNvSpPr>
          <p:nvPr>
            <p:ph type="sldNum" sz="quarter" idx="10"/>
          </p:nvPr>
        </p:nvSpPr>
        <p:spPr/>
        <p:txBody>
          <a:bodyPr/>
          <a:lstStyle/>
          <a:p>
            <a:fld id="{14303257-A288-2D45-9F4E-7ECBB5C47E6C}" type="slidenum">
              <a:rPr lang="en-US" smtClean="0"/>
              <a:t>36</a:t>
            </a:fld>
            <a:endParaRPr lang="en-US"/>
          </a:p>
        </p:txBody>
      </p:sp>
    </p:spTree>
    <p:extLst>
      <p:ext uri="{BB962C8B-B14F-4D97-AF65-F5344CB8AC3E}">
        <p14:creationId xmlns:p14="http://schemas.microsoft.com/office/powerpoint/2010/main" val="1506058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38</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39</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40</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41</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46</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47</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48</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49</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a:t>
            </a:r>
            <a:r>
              <a:rPr lang="en-US" b="1" dirty="0"/>
              <a:t>create the instance of </a:t>
            </a:r>
            <a:r>
              <a:rPr lang="en-US" b="1"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50</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a:t>Component = model = data-object</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57</a:t>
            </a:fld>
            <a:endParaRPr lang="ru-RU"/>
          </a:p>
        </p:txBody>
      </p:sp>
    </p:spTree>
    <p:extLst>
      <p:ext uri="{BB962C8B-B14F-4D97-AF65-F5344CB8AC3E}">
        <p14:creationId xmlns:p14="http://schemas.microsoft.com/office/powerpoint/2010/main" val="3409036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a:t>
            </a:r>
            <a:r>
              <a:rPr lang="en-US" dirty="0"/>
              <a:t>create an instance of </a:t>
            </a:r>
            <a:r>
              <a:rPr lang="en-US" dirty="0" err="1"/>
              <a:t>Vue</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a:t>
            </a:r>
            <a:r>
              <a:rPr lang="en-US" sz="1200" b="1" i="0" kern="1200" dirty="0">
                <a:solidFill>
                  <a:schemeClr val="tx1"/>
                </a:solidFill>
                <a:effectLst/>
                <a:latin typeface="+mn-lt"/>
                <a:ea typeface="+mn-ea"/>
                <a:cs typeface="+mn-cs"/>
              </a:rPr>
              <a:t>parameter</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data-object</a:t>
            </a:r>
            <a:r>
              <a:rPr lang="en-US" sz="1200" b="0" i="0" kern="1200" dirty="0">
                <a:solidFill>
                  <a:schemeClr val="tx1"/>
                </a:solidFill>
                <a:effectLst/>
                <a:latin typeface="+mn-lt"/>
                <a:ea typeface="+mn-ea"/>
                <a:cs typeface="+mn-cs"/>
              </a:rPr>
              <a:t>. It has a property : message -&gt; value: ‘message’</a:t>
            </a:r>
          </a:p>
          <a:p>
            <a:r>
              <a:rPr lang="en-US" sz="1200" b="0" i="0" kern="1200" dirty="0">
                <a:solidFill>
                  <a:schemeClr val="tx1"/>
                </a:solidFill>
                <a:effectLst/>
                <a:latin typeface="+mn-lt"/>
                <a:ea typeface="+mn-ea"/>
                <a:cs typeface="+mn-cs"/>
              </a:rPr>
              <a:t>This value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7</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Interpolation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v-bind </a:t>
            </a:r>
            <a:r>
              <a:rPr lang="en-US" dirty="0">
                <a:sym typeface="Wingdings" pitchFamily="2" charset="2"/>
              </a:rPr>
              <a:t> </a:t>
            </a:r>
            <a:r>
              <a:rPr lang="en-US" sz="1200" b="0" i="0" kern="1200" dirty="0">
                <a:solidFill>
                  <a:schemeClr val="tx1"/>
                </a:solidFill>
                <a:effectLst/>
                <a:latin typeface="+mn-lt"/>
                <a:ea typeface="+mn-ea"/>
                <a:cs typeface="+mn-cs"/>
              </a:rPr>
              <a:t>To assign the ’logo’ and ‘</a:t>
            </a:r>
            <a:r>
              <a:rPr lang="en-US" sz="1200" b="0" i="0" kern="1200">
                <a:solidFill>
                  <a:schemeClr val="tx1"/>
                </a:solidFill>
                <a:effectLst/>
                <a:latin typeface="+mn-lt"/>
                <a:ea typeface="+mn-ea"/>
                <a:cs typeface="+mn-cs"/>
              </a:rPr>
              <a:t>url’ </a:t>
            </a:r>
            <a:r>
              <a:rPr lang="en-US" sz="1200" b="0" i="0" kern="1200" dirty="0">
                <a:solidFill>
                  <a:schemeClr val="tx1"/>
                </a:solidFill>
                <a:effectLst/>
                <a:latin typeface="+mn-lt"/>
                <a:ea typeface="+mn-ea"/>
                <a:cs typeface="+mn-cs"/>
              </a:rPr>
              <a:t>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endParaRPr lang="en-US" dirty="0"/>
          </a:p>
          <a:p>
            <a:pPr marL="171450" indent="-171450">
              <a:buFontTx/>
              <a:buChar char="-"/>
            </a:pPr>
            <a:r>
              <a:rPr lang="en-US" dirty="0" err="1"/>
              <a:t>v-on:click</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We can use the </a:t>
            </a:r>
            <a:r>
              <a:rPr lang="en-US" sz="1200" b="1" i="1" kern="1200" dirty="0">
                <a:solidFill>
                  <a:schemeClr val="tx1"/>
                </a:solidFill>
                <a:effectLst/>
                <a:latin typeface="+mn-lt"/>
                <a:ea typeface="+mn-ea"/>
                <a:cs typeface="+mn-cs"/>
              </a:rPr>
              <a:t>v-on </a:t>
            </a:r>
            <a:r>
              <a:rPr lang="en-US" sz="1200" b="0" i="0" kern="1200" dirty="0">
                <a:solidFill>
                  <a:schemeClr val="tx1"/>
                </a:solidFill>
                <a:effectLst/>
                <a:latin typeface="+mn-lt"/>
                <a:ea typeface="+mn-ea"/>
                <a:cs typeface="+mn-cs"/>
              </a:rPr>
              <a:t>directive to listen to DOM events (</a:t>
            </a:r>
            <a:r>
              <a:rPr lang="en-US" sz="1200" b="0" i="0" kern="1200" dirty="0" err="1">
                <a:solidFill>
                  <a:schemeClr val="tx1"/>
                </a:solidFill>
                <a:effectLst/>
                <a:latin typeface="+mn-lt"/>
                <a:ea typeface="+mn-ea"/>
                <a:cs typeface="+mn-cs"/>
              </a:rPr>
              <a:t>onClick</a:t>
            </a:r>
            <a:r>
              <a:rPr lang="en-US" sz="1200" b="0" i="0" kern="1200" dirty="0">
                <a:solidFill>
                  <a:schemeClr val="tx1"/>
                </a:solidFill>
                <a:effectLst/>
                <a:latin typeface="+mn-lt"/>
                <a:ea typeface="+mn-ea"/>
                <a:cs typeface="+mn-cs"/>
              </a:rPr>
              <a:t>-events).  Here with on-click event the function: speedup() will be called.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9</a:t>
            </a:fld>
            <a:endParaRPr lang="en-US"/>
          </a:p>
        </p:txBody>
      </p:sp>
    </p:spTree>
    <p:extLst>
      <p:ext uri="{BB962C8B-B14F-4D97-AF65-F5344CB8AC3E}">
        <p14:creationId xmlns:p14="http://schemas.microsoft.com/office/powerpoint/2010/main" val="3626776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custom elements,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12</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16</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presentational components.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19</a:t>
            </a:fld>
            <a:endParaRPr lang="en-US"/>
          </a:p>
        </p:txBody>
      </p:sp>
    </p:spTree>
    <p:extLst>
      <p:ext uri="{BB962C8B-B14F-4D97-AF65-F5344CB8AC3E}">
        <p14:creationId xmlns:p14="http://schemas.microsoft.com/office/powerpoint/2010/main" val="1783829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properties from parent component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25</a:t>
            </a:fld>
            <a:endParaRPr lang="en-US"/>
          </a:p>
        </p:txBody>
      </p:sp>
    </p:spTree>
    <p:extLst>
      <p:ext uri="{BB962C8B-B14F-4D97-AF65-F5344CB8AC3E}">
        <p14:creationId xmlns:p14="http://schemas.microsoft.com/office/powerpoint/2010/main" val="3474869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27</a:t>
            </a:fld>
            <a:endParaRPr lang="en-US"/>
          </a:p>
        </p:txBody>
      </p:sp>
    </p:spTree>
    <p:extLst>
      <p:ext uri="{BB962C8B-B14F-4D97-AF65-F5344CB8AC3E}">
        <p14:creationId xmlns:p14="http://schemas.microsoft.com/office/powerpoint/2010/main" val="1433944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11/28/18</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11/28/18</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11/28/18</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11/28/18</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11/28/18</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11/28/18</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11/28/18</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11/28/18</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11/28/18</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11/28/18</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11/28/18</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11/28/18</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670969"/>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chemeClr val="accent2"/>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C00000"/>
                </a:solidFill>
              </a:rPr>
              <a:t>http://react-tesla-charge-</a:t>
            </a:r>
            <a:r>
              <a:rPr lang="en-US" sz="4000" b="1" dirty="0" err="1">
                <a:solidFill>
                  <a:srgbClr val="C00000"/>
                </a:solidFill>
              </a:rPr>
              <a:t>calculator.surge.sh</a:t>
            </a:r>
            <a:r>
              <a:rPr lang="en-US" sz="4000" b="1" dirty="0">
                <a:solidFill>
                  <a:srgbClr val="C00000"/>
                </a:solidFill>
              </a:rPr>
              <a:t>/</a:t>
            </a:r>
          </a:p>
        </p:txBody>
      </p:sp>
    </p:spTree>
    <p:extLst>
      <p:ext uri="{BB962C8B-B14F-4D97-AF65-F5344CB8AC3E}">
        <p14:creationId xmlns:p14="http://schemas.microsoft.com/office/powerpoint/2010/main" val="4222434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FF0000"/>
                </a:solidFill>
              </a:rPr>
              <a:t>App</a:t>
            </a:r>
            <a:r>
              <a:rPr lang="en-US" dirty="0"/>
              <a:t>&gt; -- Application entry point</a:t>
            </a:r>
            <a:br>
              <a:rPr lang="en-US" dirty="0"/>
            </a:br>
            <a:r>
              <a:rPr lang="en-US" dirty="0"/>
              <a:t>	&lt;</a:t>
            </a:r>
            <a:r>
              <a:rPr lang="en-US" b="1" dirty="0" err="1">
                <a:solidFill>
                  <a:schemeClr val="accent2">
                    <a:lumMod val="75000"/>
                  </a:schemeClr>
                </a:solidFill>
              </a:rPr>
              <a:t>TeslaHeader</a:t>
            </a:r>
            <a:r>
              <a:rPr lang="en-US" dirty="0"/>
              <a:t>&gt;&lt;/</a:t>
            </a:r>
            <a:r>
              <a:rPr lang="en-US" b="1" dirty="0" err="1">
                <a:solidFill>
                  <a:schemeClr val="accent2">
                    <a:lumMod val="75000"/>
                  </a:schemeClr>
                </a:solidFill>
              </a:rPr>
              <a:t>TeslaHeader</a:t>
            </a:r>
            <a:r>
              <a:rPr lang="en-US" dirty="0"/>
              <a:t>&gt;</a:t>
            </a:r>
            <a:br>
              <a:rPr lang="en-US" dirty="0"/>
            </a:br>
            <a:r>
              <a:rPr lang="en-US" dirty="0"/>
              <a:t>		&lt;</a:t>
            </a:r>
            <a:r>
              <a:rPr lang="en-US" b="1" dirty="0" err="1">
                <a:solidFill>
                  <a:srgbClr val="C00000"/>
                </a:solidFill>
              </a:rPr>
              <a:t>TeslaBattery</a:t>
            </a:r>
            <a:r>
              <a:rPr lang="en-US" dirty="0"/>
              <a:t>&gt; </a:t>
            </a:r>
            <a:r>
              <a:rPr lang="en-US" dirty="0">
                <a:solidFill>
                  <a:schemeClr val="accent2"/>
                </a:solidFill>
              </a:rPr>
              <a:t>-- </a:t>
            </a:r>
            <a:r>
              <a:rPr lang="en-US" b="1" i="1" dirty="0">
                <a:solidFill>
                  <a:schemeClr val="accent4"/>
                </a:solidFill>
              </a:rPr>
              <a:t>Container Component</a:t>
            </a:r>
            <a:br>
              <a:rPr lang="en-US" dirty="0"/>
            </a:br>
            <a:r>
              <a:rPr lang="en-US" dirty="0"/>
              <a:t>			&lt;</a:t>
            </a:r>
            <a:r>
              <a:rPr lang="en-US" b="1" dirty="0" err="1">
                <a:solidFill>
                  <a:schemeClr val="accent2"/>
                </a:solidFill>
              </a:rPr>
              <a:t>TeslaCar</a:t>
            </a:r>
            <a:r>
              <a:rPr lang="en-US" dirty="0"/>
              <a:t> /&gt; -- </a:t>
            </a:r>
            <a:r>
              <a:rPr lang="en-US" b="1" i="1" dirty="0">
                <a:solidFill>
                  <a:schemeClr val="accent4"/>
                </a:solidFill>
              </a:rPr>
              <a:t>Presentational Component</a:t>
            </a:r>
            <a:br>
              <a:rPr lang="en-US" dirty="0"/>
            </a:br>
            <a:r>
              <a:rPr lang="en-US" dirty="0"/>
              <a:t>			&lt;</a:t>
            </a:r>
            <a:r>
              <a:rPr lang="en-US" b="1" dirty="0" err="1">
                <a:solidFill>
                  <a:schemeClr val="accent2"/>
                </a:solidFill>
              </a:rPr>
              <a:t>TeslaStats</a:t>
            </a:r>
            <a:r>
              <a:rPr lang="en-US" dirty="0"/>
              <a:t> /&gt; -- </a:t>
            </a:r>
            <a:r>
              <a:rPr lang="en-US" b="1" dirty="0">
                <a:solidFill>
                  <a:schemeClr val="accent4"/>
                </a:solidFill>
              </a:rPr>
              <a:t>Presentational Component </a:t>
            </a:r>
            <a:br>
              <a:rPr lang="en-US" dirty="0"/>
            </a:br>
            <a:r>
              <a:rPr lang="en-US" dirty="0"/>
              <a:t>			&lt;</a:t>
            </a:r>
            <a:r>
              <a:rPr lang="en-US" b="1" dirty="0" err="1">
                <a:solidFill>
                  <a:schemeClr val="accent2"/>
                </a:solidFill>
              </a:rPr>
              <a:t>TeslaCounter</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TeslaClimate</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TeslaWheels</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TeslaNotice</a:t>
            </a:r>
            <a:r>
              <a:rPr lang="en-US" dirty="0"/>
              <a:t> /&gt; -- </a:t>
            </a:r>
            <a:r>
              <a:rPr lang="en-US" b="1" dirty="0">
                <a:solidFill>
                  <a:schemeClr val="accent4"/>
                </a:solidFill>
              </a:rPr>
              <a:t>Presentational Component</a:t>
            </a:r>
            <a:br>
              <a:rPr lang="en-US" dirty="0"/>
            </a:br>
            <a:r>
              <a:rPr lang="en-US" dirty="0"/>
              <a:t>		&lt;/</a:t>
            </a:r>
            <a:r>
              <a:rPr lang="en-US" b="1" dirty="0" err="1">
                <a:solidFill>
                  <a:srgbClr val="C00000"/>
                </a:solidFill>
              </a:rPr>
              <a:t>TeslaBattery</a:t>
            </a:r>
            <a:r>
              <a:rPr lang="en-US" dirty="0"/>
              <a:t>&gt;</a:t>
            </a:r>
            <a:br>
              <a:rPr lang="en-US" dirty="0"/>
            </a:br>
            <a:r>
              <a:rPr lang="en-US" dirty="0"/>
              <a:t>&lt;/</a:t>
            </a:r>
            <a:r>
              <a:rPr lang="en-US" b="1" dirty="0">
                <a:solidFill>
                  <a:srgbClr val="FF0000"/>
                </a:solidFill>
              </a:rPr>
              <a:t>App</a:t>
            </a:r>
            <a:r>
              <a:rPr lang="en-US" dirty="0"/>
              <a:t>&gt;</a:t>
            </a:r>
          </a:p>
        </p:txBody>
      </p:sp>
    </p:spTree>
    <p:extLst>
      <p:ext uri="{BB962C8B-B14F-4D97-AF65-F5344CB8AC3E}">
        <p14:creationId xmlns:p14="http://schemas.microsoft.com/office/powerpoint/2010/main" val="4220523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t>Entry Point</a:t>
            </a:r>
            <a:endParaRPr lang="en-US" dirty="0">
              <a:solidFill>
                <a:srgbClr val="C0000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682F-FCA8-544D-8857-B5D41D2C3F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692A9B-EDB3-3E41-91FE-783E0A0C1E50}"/>
              </a:ext>
            </a:extLst>
          </p:cNvPr>
          <p:cNvSpPr>
            <a:spLocks noGrp="1"/>
          </p:cNvSpPr>
          <p:nvPr>
            <p:ph idx="1"/>
          </p:nvPr>
        </p:nvSpPr>
        <p:spPr/>
        <p:txBody>
          <a:bodyPr>
            <a:normAutofit/>
          </a:bodyPr>
          <a:lstStyle/>
          <a:p>
            <a:pPr marL="0" indent="0" algn="ctr">
              <a:buNone/>
            </a:pPr>
            <a:r>
              <a:rPr lang="en-US" sz="4800" b="1" dirty="0"/>
              <a:t>Tesla Battery Component</a:t>
            </a:r>
            <a:endParaRPr lang="en-US" sz="4800" dirty="0"/>
          </a:p>
        </p:txBody>
      </p:sp>
    </p:spTree>
    <p:extLst>
      <p:ext uri="{BB962C8B-B14F-4D97-AF65-F5344CB8AC3E}">
        <p14:creationId xmlns:p14="http://schemas.microsoft.com/office/powerpoint/2010/main" val="197956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3"/>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4"/>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C0000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a:p>
            <a:r>
              <a:rPr lang="en-US" dirty="0"/>
              <a:t>What is </a:t>
            </a:r>
            <a:r>
              <a:rPr lang="en-US" dirty="0" err="1"/>
              <a:t>Vue</a:t>
            </a:r>
            <a:r>
              <a:rPr lang="en-US" dirty="0"/>
              <a:t>?</a:t>
            </a:r>
          </a:p>
          <a:p>
            <a:r>
              <a:rPr lang="en-US" dirty="0"/>
              <a:t>Virtual DOM</a:t>
            </a:r>
          </a:p>
          <a:p>
            <a:r>
              <a:rPr lang="en-US" dirty="0"/>
              <a:t>Component tree</a:t>
            </a:r>
          </a:p>
          <a:p>
            <a:r>
              <a:rPr lang="en-US" dirty="0"/>
              <a:t>Create a component</a:t>
            </a:r>
          </a:p>
          <a:p>
            <a:r>
              <a:rPr lang="en-US" dirty="0"/>
              <a:t>Databinding</a:t>
            </a:r>
          </a:p>
          <a:p>
            <a:r>
              <a:rPr lang="en-US" dirty="0"/>
              <a:t>2 way databinding</a:t>
            </a:r>
          </a:p>
          <a:p>
            <a:endParaRPr lang="en-US" dirty="0"/>
          </a:p>
        </p:txBody>
      </p:sp>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08C3-BE2B-CE46-A6EF-CB6A7F4973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F09FDB-FF35-6546-AFFA-63CDF6180978}"/>
              </a:ext>
            </a:extLst>
          </p:cNvPr>
          <p:cNvSpPr>
            <a:spLocks noGrp="1"/>
          </p:cNvSpPr>
          <p:nvPr>
            <p:ph idx="1"/>
          </p:nvPr>
        </p:nvSpPr>
        <p:spPr/>
        <p:txBody>
          <a:bodyPr>
            <a:normAutofit/>
          </a:bodyPr>
          <a:lstStyle/>
          <a:p>
            <a:pPr marL="0" indent="0" algn="ctr">
              <a:buNone/>
            </a:pPr>
            <a:r>
              <a:rPr lang="en-US" sz="4800" b="1" dirty="0"/>
              <a:t>Tesla Battery Service</a:t>
            </a:r>
            <a:endParaRPr lang="en-US" sz="4800" dirty="0"/>
          </a:p>
        </p:txBody>
      </p:sp>
    </p:spTree>
    <p:extLst>
      <p:ext uri="{BB962C8B-B14F-4D97-AF65-F5344CB8AC3E}">
        <p14:creationId xmlns:p14="http://schemas.microsoft.com/office/powerpoint/2010/main" val="2604672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04CED-F841-BE49-9EAB-5F30F307C09D}"/>
              </a:ext>
            </a:extLst>
          </p:cNvPr>
          <p:cNvSpPr>
            <a:spLocks noGrp="1"/>
          </p:cNvSpPr>
          <p:nvPr>
            <p:ph type="title"/>
          </p:nvPr>
        </p:nvSpPr>
        <p:spPr/>
        <p:txBody>
          <a:bodyPr>
            <a:normAutofit fontScale="90000"/>
          </a:bodyPr>
          <a:lstStyle/>
          <a:p>
            <a:pPr algn="ctr"/>
            <a:br>
              <a:rPr lang="en-US" b="1" dirty="0"/>
            </a:br>
            <a:br>
              <a:rPr lang="en-US" b="1" dirty="0"/>
            </a:br>
            <a:r>
              <a:rPr lang="en-US" b="1" dirty="0" err="1">
                <a:solidFill>
                  <a:srgbClr val="FF0000"/>
                </a:solidFill>
              </a:rPr>
              <a:t>TeslaBattery.service</a:t>
            </a:r>
            <a:br>
              <a:rPr lang="en-US" dirty="0"/>
            </a:br>
            <a:br>
              <a:rPr lang="en-US" b="1" dirty="0"/>
            </a:br>
            <a:endParaRPr lang="en-US" dirty="0"/>
          </a:p>
        </p:txBody>
      </p:sp>
      <p:sp>
        <p:nvSpPr>
          <p:cNvPr id="3" name="Content Placeholder 2">
            <a:extLst>
              <a:ext uri="{FF2B5EF4-FFF2-40B4-BE49-F238E27FC236}">
                <a16:creationId xmlns:a16="http://schemas.microsoft.com/office/drawing/2014/main" id="{FD0F8B01-110E-7B4E-A911-C0E775672CF0}"/>
              </a:ext>
            </a:extLst>
          </p:cNvPr>
          <p:cNvSpPr>
            <a:spLocks noGrp="1"/>
          </p:cNvSpPr>
          <p:nvPr>
            <p:ph idx="1"/>
          </p:nvPr>
        </p:nvSpPr>
        <p:spPr/>
        <p:txBody>
          <a:bodyPr>
            <a:normAutofit/>
          </a:bodyPr>
          <a:lstStyle/>
          <a:p>
            <a:pPr marL="0" indent="0" algn="ctr">
              <a:buNone/>
            </a:pPr>
            <a:r>
              <a:rPr lang="en-US" b="1" dirty="0"/>
              <a:t>Data service</a:t>
            </a:r>
            <a:endParaRPr lang="en-US" dirty="0"/>
          </a:p>
          <a:p>
            <a:pPr marL="0" indent="0">
              <a:buNone/>
            </a:pPr>
            <a:endParaRPr lang="en-US" b="1" dirty="0"/>
          </a:p>
          <a:p>
            <a:pPr marL="0" indent="0">
              <a:buNone/>
            </a:pPr>
            <a:r>
              <a:rPr lang="en-US" dirty="0" err="1"/>
              <a:t>tesla_models</a:t>
            </a:r>
            <a:r>
              <a:rPr lang="en-US" dirty="0"/>
              <a:t> = </a:t>
            </a:r>
            <a:r>
              <a:rPr lang="en-US" b="1" dirty="0">
                <a:solidFill>
                  <a:schemeClr val="accent2"/>
                </a:solidFill>
              </a:rPr>
              <a:t>'60', '60D', '75', '75D', '90D', 'P100D’</a:t>
            </a:r>
          </a:p>
          <a:p>
            <a:endParaRPr lang="en-US" b="1" dirty="0"/>
          </a:p>
          <a:p>
            <a:endParaRPr lang="en-US" b="1" dirty="0">
              <a:solidFill>
                <a:schemeClr val="accent2"/>
              </a:solidFill>
            </a:endParaRPr>
          </a:p>
          <a:p>
            <a:endParaRPr lang="en-US" dirty="0"/>
          </a:p>
        </p:txBody>
      </p:sp>
      <p:pic>
        <p:nvPicPr>
          <p:cNvPr id="5" name="Picture 4">
            <a:extLst>
              <a:ext uri="{FF2B5EF4-FFF2-40B4-BE49-F238E27FC236}">
                <a16:creationId xmlns:a16="http://schemas.microsoft.com/office/drawing/2014/main" id="{D158FB88-3572-9F4D-861E-8428DEE46406}"/>
              </a:ext>
            </a:extLst>
          </p:cNvPr>
          <p:cNvPicPr>
            <a:picLocks noChangeAspect="1"/>
          </p:cNvPicPr>
          <p:nvPr/>
        </p:nvPicPr>
        <p:blipFill>
          <a:blip r:embed="rId2"/>
          <a:stretch>
            <a:fillRect/>
          </a:stretch>
        </p:blipFill>
        <p:spPr>
          <a:xfrm>
            <a:off x="8852162" y="3508512"/>
            <a:ext cx="3103591" cy="3200400"/>
          </a:xfrm>
          <a:prstGeom prst="rect">
            <a:avLst/>
          </a:prstGeom>
        </p:spPr>
      </p:pic>
      <p:graphicFrame>
        <p:nvGraphicFramePr>
          <p:cNvPr id="6" name="Table 5">
            <a:extLst>
              <a:ext uri="{FF2B5EF4-FFF2-40B4-BE49-F238E27FC236}">
                <a16:creationId xmlns:a16="http://schemas.microsoft.com/office/drawing/2014/main" id="{3266B145-1980-274B-87D6-044F22E7AA6A}"/>
              </a:ext>
            </a:extLst>
          </p:cNvPr>
          <p:cNvGraphicFramePr>
            <a:graphicFrameLocks noGrp="1"/>
          </p:cNvGraphicFramePr>
          <p:nvPr>
            <p:extLst>
              <p:ext uri="{D42A27DB-BD31-4B8C-83A1-F6EECF244321}">
                <p14:modId xmlns:p14="http://schemas.microsoft.com/office/powerpoint/2010/main" val="450160794"/>
              </p:ext>
            </p:extLst>
          </p:nvPr>
        </p:nvGraphicFramePr>
        <p:xfrm>
          <a:off x="1003852" y="4538213"/>
          <a:ext cx="7714976" cy="2170699"/>
        </p:xfrm>
        <a:graphic>
          <a:graphicData uri="http://schemas.openxmlformats.org/drawingml/2006/table">
            <a:tbl>
              <a:tblPr firstRow="1" bandRow="1">
                <a:tableStyleId>{073A0DAA-6AF3-43AB-8588-CEC1D06C72B9}</a:tableStyleId>
              </a:tblPr>
              <a:tblGrid>
                <a:gridCol w="7714976">
                  <a:extLst>
                    <a:ext uri="{9D8B030D-6E8A-4147-A177-3AD203B41FA5}">
                      <a16:colId xmlns:a16="http://schemas.microsoft.com/office/drawing/2014/main" val="2200094965"/>
                    </a:ext>
                  </a:extLst>
                </a:gridCol>
              </a:tblGrid>
              <a:tr h="2170699">
                <a:tc>
                  <a:txBody>
                    <a:bodyPr/>
                    <a:lstStyle/>
                    <a:p>
                      <a:pPr marL="1371600" lvl="3" indent="0">
                        <a:buNone/>
                      </a:pPr>
                      <a:r>
                        <a:rPr lang="en-US" sz="2200" b="1" dirty="0">
                          <a:solidFill>
                            <a:srgbClr val="C00000"/>
                          </a:solidFill>
                        </a:rPr>
                        <a:t>Models </a:t>
                      </a:r>
                    </a:p>
                    <a:p>
                      <a:pPr marL="1371600" lvl="3" indent="0">
                        <a:buNone/>
                      </a:pPr>
                      <a:r>
                        <a:rPr lang="en-US" sz="2200" b="1" dirty="0">
                          <a:solidFill>
                            <a:srgbClr val="C00000"/>
                          </a:solidFill>
                        </a:rPr>
                        <a:t>             –&gt; wheels   </a:t>
                      </a: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dirty="0"/>
                    </a:p>
                  </a:txBody>
                  <a:tcPr/>
                </a:tc>
                <a:extLst>
                  <a:ext uri="{0D108BD9-81ED-4DB2-BD59-A6C34878D82A}">
                    <a16:rowId xmlns:a16="http://schemas.microsoft.com/office/drawing/2014/main" val="3838878661"/>
                  </a:ext>
                </a:extLst>
              </a:tr>
            </a:tbl>
          </a:graphicData>
        </a:graphic>
      </p:graphicFrame>
    </p:spTree>
    <p:extLst>
      <p:ext uri="{BB962C8B-B14F-4D97-AF65-F5344CB8AC3E}">
        <p14:creationId xmlns:p14="http://schemas.microsoft.com/office/powerpoint/2010/main" val="1974005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r>
              <a:rPr lang="en-US" b="1" dirty="0"/>
              <a:t>Exercise: check </a:t>
            </a:r>
            <a:r>
              <a:rPr lang="en-US" b="1" dirty="0" err="1"/>
              <a:t>TeslaBattery.service</a:t>
            </a:r>
            <a:r>
              <a:rPr lang="en-US" b="1" dirty="0"/>
              <a:t> model</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r>
              <a:rPr lang="en-US" dirty="0"/>
              <a:t>Hints:</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p:txBody>
          <a:bodyPr/>
          <a:lstStyle/>
          <a:p>
            <a:r>
              <a:rPr lang="en-US" dirty="0"/>
              <a:t>tesla-</a:t>
            </a:r>
            <a:r>
              <a:rPr lang="en-US" dirty="0" err="1"/>
              <a:t>battery.component</a:t>
            </a:r>
            <a:r>
              <a:rPr lang="en-US" dirty="0"/>
              <a:t> </a:t>
            </a:r>
            <a:r>
              <a:rPr lang="en-US" dirty="0">
                <a:sym typeface="Wingdings" pitchFamily="2" charset="2"/>
              </a:rPr>
              <a:t></a:t>
            </a:r>
            <a:r>
              <a:rPr lang="en-US" dirty="0"/>
              <a:t> </a:t>
            </a:r>
            <a:r>
              <a:rPr lang="en-US" b="1" dirty="0">
                <a:solidFill>
                  <a:srgbClr val="FF0000"/>
                </a:solidFill>
              </a:rPr>
              <a:t>stats()-method </a:t>
            </a:r>
            <a:r>
              <a:rPr lang="en-US" dirty="0"/>
              <a:t>(for calculating the maximum battery range) is called when the following props changes (</a:t>
            </a:r>
            <a:r>
              <a:rPr lang="en-US" b="1" dirty="0"/>
              <a:t>wheels – climate – speed - </a:t>
            </a:r>
            <a:r>
              <a:rPr lang="en-US" b="1" dirty="0" err="1"/>
              <a:t>temparature</a:t>
            </a:r>
            <a:r>
              <a:rPr lang="en-US" dirty="0"/>
              <a:t>)</a:t>
            </a:r>
          </a:p>
          <a:p>
            <a:endParaRPr lang="en-US" dirty="0"/>
          </a:p>
          <a:p>
            <a:r>
              <a:rPr lang="en-US" dirty="0"/>
              <a:t>tesla-</a:t>
            </a:r>
            <a:r>
              <a:rPr lang="en-US" dirty="0" err="1"/>
              <a:t>battery.component</a:t>
            </a:r>
            <a:r>
              <a:rPr lang="en-US" dirty="0"/>
              <a:t> </a:t>
            </a:r>
            <a:r>
              <a:rPr lang="en-US" dirty="0">
                <a:sym typeface="Wingdings" pitchFamily="2" charset="2"/>
              </a:rPr>
              <a:t> changed </a:t>
            </a:r>
            <a:r>
              <a:rPr lang="en-US" dirty="0"/>
              <a:t>props (</a:t>
            </a:r>
            <a:r>
              <a:rPr lang="en-US" b="1" dirty="0"/>
              <a:t>wheels – climate – speed - </a:t>
            </a:r>
            <a:r>
              <a:rPr lang="en-US" b="1" dirty="0" err="1"/>
              <a:t>temparature</a:t>
            </a:r>
            <a:r>
              <a:rPr lang="en-US" dirty="0"/>
              <a:t>) 2-way databinding for passing props </a:t>
            </a:r>
            <a:r>
              <a:rPr lang="en-US" dirty="0">
                <a:sym typeface="Wingdings" pitchFamily="2" charset="2"/>
              </a:rPr>
              <a:t></a:t>
            </a:r>
            <a:r>
              <a:rPr lang="en-US" dirty="0" err="1">
                <a:sym typeface="Wingdings" pitchFamily="2" charset="2"/>
              </a:rPr>
              <a:t>zie</a:t>
            </a:r>
            <a:r>
              <a:rPr lang="en-US" dirty="0">
                <a:sym typeface="Wingdings" pitchFamily="2" charset="2"/>
              </a:rPr>
              <a:t> </a:t>
            </a:r>
            <a:r>
              <a:rPr lang="en-US" dirty="0"/>
              <a:t>tesla-</a:t>
            </a:r>
            <a:r>
              <a:rPr lang="en-US" dirty="0" err="1"/>
              <a:t>battery.component</a:t>
            </a:r>
            <a:r>
              <a:rPr lang="en-US" dirty="0"/>
              <a:t>  </a:t>
            </a:r>
            <a:r>
              <a:rPr lang="en-US" dirty="0">
                <a:sym typeface="Wingdings" pitchFamily="2" charset="2"/>
              </a:rPr>
              <a:t> </a:t>
            </a:r>
            <a:r>
              <a:rPr lang="en-US" b="1" dirty="0">
                <a:solidFill>
                  <a:srgbClr val="FF0000"/>
                </a:solidFill>
                <a:sym typeface="Wingdings" pitchFamily="2" charset="2"/>
              </a:rPr>
              <a:t>v-model </a:t>
            </a:r>
            <a:r>
              <a:rPr lang="en-US" b="1" dirty="0" err="1">
                <a:solidFill>
                  <a:srgbClr val="FF0000"/>
                </a:solidFill>
                <a:sym typeface="Wingdings" pitchFamily="2" charset="2"/>
              </a:rPr>
              <a:t>en</a:t>
            </a:r>
            <a:r>
              <a:rPr lang="en-US" b="1" dirty="0">
                <a:solidFill>
                  <a:srgbClr val="FF0000"/>
                </a:solidFill>
                <a:sym typeface="Wingdings" pitchFamily="2" charset="2"/>
              </a:rPr>
              <a:t> $emit  value</a:t>
            </a:r>
            <a:endParaRPr lang="en-US" b="1" dirty="0">
              <a:solidFill>
                <a:srgbClr val="FF0000"/>
              </a:solidFill>
            </a:endParaRP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17210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spTree>
    <p:extLst>
      <p:ext uri="{BB962C8B-B14F-4D97-AF65-F5344CB8AC3E}">
        <p14:creationId xmlns:p14="http://schemas.microsoft.com/office/powerpoint/2010/main" val="289661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t>v-bind</a:t>
            </a:r>
            <a:r>
              <a:rPr lang="en-US" dirty="0"/>
              <a:t> or </a:t>
            </a:r>
            <a:r>
              <a:rPr lang="en-US" b="1" dirty="0"/>
              <a:t>:</a:t>
            </a:r>
          </a:p>
          <a:p>
            <a:pPr marL="0" indent="0">
              <a:buNone/>
            </a:pPr>
            <a:r>
              <a:rPr lang="en-US" dirty="0"/>
              <a:t>to pass props</a:t>
            </a:r>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2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1426082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t>passing props to child components</a:t>
            </a:r>
          </a:p>
        </p:txBody>
      </p:sp>
      <p:sp>
        <p:nvSpPr>
          <p:cNvPr id="14" name="TextBox 13">
            <a:extLst>
              <a:ext uri="{FF2B5EF4-FFF2-40B4-BE49-F238E27FC236}">
                <a16:creationId xmlns:a16="http://schemas.microsoft.com/office/drawing/2014/main" id="{5D2E672A-8D93-E441-B385-FE479357DA6A}"/>
              </a:ext>
            </a:extLst>
          </p:cNvPr>
          <p:cNvSpPr txBox="1"/>
          <p:nvPr/>
        </p:nvSpPr>
        <p:spPr>
          <a:xfrm>
            <a:off x="8464191" y="1635111"/>
            <a:ext cx="3597966" cy="1477328"/>
          </a:xfrm>
          <a:prstGeom prst="rect">
            <a:avLst/>
          </a:prstGeom>
          <a:noFill/>
        </p:spPr>
        <p:txBody>
          <a:bodyPr wrap="square" rtlCol="0">
            <a:spAutoFit/>
          </a:bodyPr>
          <a:lstStyle/>
          <a:p>
            <a:r>
              <a:rPr lang="en-US" b="1" dirty="0"/>
              <a:t>:</a:t>
            </a:r>
            <a:r>
              <a:rPr lang="en-US" b="1" dirty="0" err="1"/>
              <a:t>wheelsize</a:t>
            </a:r>
            <a:r>
              <a:rPr lang="en-US" b="1" dirty="0"/>
              <a:t> </a:t>
            </a:r>
            <a:r>
              <a:rPr lang="en-US" dirty="0"/>
              <a:t>= [19,21]</a:t>
            </a:r>
          </a:p>
          <a:p>
            <a:r>
              <a:rPr lang="en-US" b="1" dirty="0"/>
              <a:t>:speed </a:t>
            </a:r>
            <a:r>
              <a:rPr lang="en-US" dirty="0"/>
              <a:t>= [45,50,55,60,65,70]</a:t>
            </a:r>
          </a:p>
          <a:p>
            <a:endParaRPr lang="en-US" dirty="0"/>
          </a:p>
          <a:p>
            <a:r>
              <a:rPr lang="en-US" b="1" dirty="0"/>
              <a:t>:stats</a:t>
            </a:r>
            <a:r>
              <a:rPr lang="en-US" dirty="0"/>
              <a:t> = Array</a:t>
            </a:r>
          </a:p>
          <a:p>
            <a:endParaRPr lang="en-US" dirty="0"/>
          </a:p>
        </p:txBody>
      </p:sp>
      <p:pic>
        <p:nvPicPr>
          <p:cNvPr id="15" name="Picture 14">
            <a:extLst>
              <a:ext uri="{FF2B5EF4-FFF2-40B4-BE49-F238E27FC236}">
                <a16:creationId xmlns:a16="http://schemas.microsoft.com/office/drawing/2014/main" id="{52DB4AF7-FDD1-3C49-8AFA-4A37A705809C}"/>
              </a:ext>
            </a:extLst>
          </p:cNvPr>
          <p:cNvPicPr>
            <a:picLocks noChangeAspect="1"/>
          </p:cNvPicPr>
          <p:nvPr/>
        </p:nvPicPr>
        <p:blipFill>
          <a:blip r:embed="rId3"/>
          <a:stretch>
            <a:fillRect/>
          </a:stretch>
        </p:blipFill>
        <p:spPr>
          <a:xfrm>
            <a:off x="8881979" y="2782225"/>
            <a:ext cx="3103591" cy="3200400"/>
          </a:xfrm>
          <a:prstGeom prst="rect">
            <a:avLst/>
          </a:prstGeom>
        </p:spPr>
      </p:pic>
      <p:pic>
        <p:nvPicPr>
          <p:cNvPr id="25" name="Content Placeholder 24">
            <a:extLst>
              <a:ext uri="{FF2B5EF4-FFF2-40B4-BE49-F238E27FC236}">
                <a16:creationId xmlns:a16="http://schemas.microsoft.com/office/drawing/2014/main" id="{4B2E87AD-720C-EC4F-8A8B-FB86F54A481C}"/>
              </a:ext>
            </a:extLst>
          </p:cNvPr>
          <p:cNvPicPr>
            <a:picLocks noGrp="1" noChangeAspect="1"/>
          </p:cNvPicPr>
          <p:nvPr>
            <p:ph idx="1"/>
          </p:nvPr>
        </p:nvPicPr>
        <p:blipFill>
          <a:blip r:embed="rId4"/>
          <a:stretch>
            <a:fillRect/>
          </a:stretch>
        </p:blipFill>
        <p:spPr>
          <a:xfrm>
            <a:off x="2902227" y="1362940"/>
            <a:ext cx="5296920" cy="5479573"/>
          </a:xfrm>
        </p:spPr>
      </p:pic>
    </p:spTree>
    <p:extLst>
      <p:ext uri="{BB962C8B-B14F-4D97-AF65-F5344CB8AC3E}">
        <p14:creationId xmlns:p14="http://schemas.microsoft.com/office/powerpoint/2010/main" val="320156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FC32-84F8-A445-8F84-6D104B1B17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81393A-2567-D347-814D-93217D26FBCE}"/>
              </a:ext>
            </a:extLst>
          </p:cNvPr>
          <p:cNvSpPr>
            <a:spLocks noGrp="1"/>
          </p:cNvSpPr>
          <p:nvPr>
            <p:ph idx="1"/>
          </p:nvPr>
        </p:nvSpPr>
        <p:spPr/>
        <p:txBody>
          <a:bodyPr>
            <a:normAutofit/>
          </a:bodyPr>
          <a:lstStyle/>
          <a:p>
            <a:pPr marL="0" indent="0" algn="ctr">
              <a:buNone/>
            </a:pPr>
            <a:r>
              <a:rPr lang="en-US" sz="4800" b="1" dirty="0"/>
              <a:t>props in Tesla Car Component</a:t>
            </a:r>
            <a:endParaRPr lang="en-US" sz="4800" dirty="0"/>
          </a:p>
        </p:txBody>
      </p:sp>
    </p:spTree>
    <p:extLst>
      <p:ext uri="{BB962C8B-B14F-4D97-AF65-F5344CB8AC3E}">
        <p14:creationId xmlns:p14="http://schemas.microsoft.com/office/powerpoint/2010/main" val="2500535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49D9-723E-434A-8B25-5D71A7D88377}"/>
              </a:ext>
            </a:extLst>
          </p:cNvPr>
          <p:cNvSpPr>
            <a:spLocks noGrp="1"/>
          </p:cNvSpPr>
          <p:nvPr>
            <p:ph type="title"/>
          </p:nvPr>
        </p:nvSpPr>
        <p:spPr/>
        <p:txBody>
          <a:bodyPr/>
          <a:lstStyle/>
          <a:p>
            <a:pPr algn="ctr"/>
            <a:r>
              <a:rPr lang="en-US" b="1" dirty="0"/>
              <a:t>props in Tesla Car Component</a:t>
            </a:r>
          </a:p>
        </p:txBody>
      </p:sp>
      <p:pic>
        <p:nvPicPr>
          <p:cNvPr id="5" name="Content Placeholder 4">
            <a:extLst>
              <a:ext uri="{FF2B5EF4-FFF2-40B4-BE49-F238E27FC236}">
                <a16:creationId xmlns:a16="http://schemas.microsoft.com/office/drawing/2014/main" id="{581B475C-3411-6146-8B94-7DC69E47696C}"/>
              </a:ext>
            </a:extLst>
          </p:cNvPr>
          <p:cNvPicPr>
            <a:picLocks noGrp="1" noChangeAspect="1"/>
          </p:cNvPicPr>
          <p:nvPr>
            <p:ph idx="1"/>
          </p:nvPr>
        </p:nvPicPr>
        <p:blipFill>
          <a:blip r:embed="rId3"/>
          <a:stretch>
            <a:fillRect/>
          </a:stretch>
        </p:blipFill>
        <p:spPr>
          <a:xfrm>
            <a:off x="2564567" y="1428060"/>
            <a:ext cx="7261648" cy="4351338"/>
          </a:xfrm>
        </p:spPr>
      </p:pic>
      <p:sp>
        <p:nvSpPr>
          <p:cNvPr id="7" name="TextBox 6">
            <a:extLst>
              <a:ext uri="{FF2B5EF4-FFF2-40B4-BE49-F238E27FC236}">
                <a16:creationId xmlns:a16="http://schemas.microsoft.com/office/drawing/2014/main" id="{C9467EDF-67EA-B242-8017-092A59FA5AA0}"/>
              </a:ext>
            </a:extLst>
          </p:cNvPr>
          <p:cNvSpPr txBox="1"/>
          <p:nvPr/>
        </p:nvSpPr>
        <p:spPr>
          <a:xfrm>
            <a:off x="2385391" y="5973417"/>
            <a:ext cx="9372600" cy="523220"/>
          </a:xfrm>
          <a:prstGeom prst="rect">
            <a:avLst/>
          </a:prstGeom>
          <a:noFill/>
        </p:spPr>
        <p:txBody>
          <a:bodyPr wrap="square" rtlCol="0">
            <a:spAutoFit/>
          </a:bodyPr>
          <a:lstStyle/>
          <a:p>
            <a:r>
              <a:rPr lang="en-US" sz="2800" dirty="0"/>
              <a:t>&lt;</a:t>
            </a:r>
            <a:r>
              <a:rPr lang="en-US" sz="2800" b="1" dirty="0"/>
              <a:t>tesla-car</a:t>
            </a:r>
            <a:r>
              <a:rPr lang="en-US" sz="2800" dirty="0"/>
              <a:t> </a:t>
            </a:r>
            <a:r>
              <a:rPr lang="en-US" sz="2800" b="1" dirty="0">
                <a:solidFill>
                  <a:srgbClr val="C00000"/>
                </a:solidFill>
              </a:rPr>
              <a:t>:</a:t>
            </a:r>
            <a:r>
              <a:rPr lang="en-US" sz="2800" b="1" dirty="0" err="1">
                <a:solidFill>
                  <a:srgbClr val="C00000"/>
                </a:solidFill>
              </a:rPr>
              <a:t>wheelsize</a:t>
            </a:r>
            <a:r>
              <a:rPr lang="en-US" sz="2800" dirty="0"/>
              <a:t>="</a:t>
            </a:r>
            <a:r>
              <a:rPr lang="en-US" sz="2800" dirty="0" err="1"/>
              <a:t>tesla.wheels</a:t>
            </a:r>
            <a:r>
              <a:rPr lang="en-US" sz="2800" dirty="0"/>
              <a:t>" </a:t>
            </a:r>
            <a:r>
              <a:rPr lang="en-US" sz="2800" b="1" dirty="0">
                <a:solidFill>
                  <a:srgbClr val="C00000"/>
                </a:solidFill>
              </a:rPr>
              <a:t>:speed</a:t>
            </a:r>
            <a:r>
              <a:rPr lang="en-US" sz="2800" dirty="0"/>
              <a:t>="</a:t>
            </a:r>
            <a:r>
              <a:rPr lang="en-US" sz="2800" dirty="0" err="1"/>
              <a:t>tesla.speed</a:t>
            </a:r>
            <a:r>
              <a:rPr lang="en-US" sz="2800" dirty="0"/>
              <a:t>" /&gt;</a:t>
            </a:r>
          </a:p>
        </p:txBody>
      </p:sp>
    </p:spTree>
    <p:extLst>
      <p:ext uri="{BB962C8B-B14F-4D97-AF65-F5344CB8AC3E}">
        <p14:creationId xmlns:p14="http://schemas.microsoft.com/office/powerpoint/2010/main" val="1458034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Getting</a:t>
            </a:r>
            <a:r>
              <a:rPr lang="nl-NL" b="1" dirty="0">
                <a:solidFill>
                  <a:srgbClr val="FFC000"/>
                </a:solidFill>
              </a:rPr>
              <a:t> </a:t>
            </a:r>
            <a:r>
              <a:rPr lang="nl-NL" b="1" dirty="0" err="1">
                <a:solidFill>
                  <a:srgbClr val="FFC000"/>
                </a:solidFill>
              </a:rPr>
              <a:t>started</a:t>
            </a:r>
            <a:endParaRPr lang="nl-NL" b="1" dirty="0">
              <a:solidFill>
                <a:srgbClr val="FFC00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nl-NL" sz="3200" b="1" dirty="0">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C00000"/>
                </a:solidFill>
                <a:latin typeface="+mn-lt"/>
              </a:rPr>
              <a:t>https://</a:t>
            </a:r>
            <a:r>
              <a:rPr lang="en-US" altLang="nl-NL" sz="3200" b="1" dirty="0" err="1">
                <a:solidFill>
                  <a:srgbClr val="C00000"/>
                </a:solidFill>
                <a:latin typeface="+mn-lt"/>
              </a:rPr>
              <a:t>github.com</a:t>
            </a:r>
            <a:r>
              <a:rPr lang="en-US" altLang="nl-NL" sz="3200" b="1" dirty="0">
                <a:solidFill>
                  <a:srgbClr val="C00000"/>
                </a:solidFill>
                <a:latin typeface="+mn-lt"/>
              </a:rPr>
              <a:t>/petereijgermans11/workshop-</a:t>
            </a:r>
            <a:r>
              <a:rPr lang="en-US" altLang="nl-NL" sz="3200" b="1" dirty="0" err="1">
                <a:solidFill>
                  <a:srgbClr val="C00000"/>
                </a:solidFill>
                <a:latin typeface="+mn-lt"/>
              </a:rPr>
              <a:t>reactjs</a:t>
            </a:r>
            <a:r>
              <a:rPr lang="en-US" altLang="nl-NL" sz="3200" b="1" dirty="0">
                <a:solidFill>
                  <a:srgbClr val="C00000"/>
                </a:solidFill>
                <a:latin typeface="+mn-lt"/>
              </a:rPr>
              <a:t>-</a:t>
            </a:r>
            <a:r>
              <a:rPr lang="en-US" altLang="nl-NL" sz="3200" b="1" dirty="0" err="1">
                <a:solidFill>
                  <a:srgbClr val="C00000"/>
                </a:solidFill>
                <a:latin typeface="+mn-lt"/>
              </a:rPr>
              <a:t>vuejs</a:t>
            </a:r>
            <a:endParaRPr lang="en-US" altLang="nl-NL" sz="3200" b="1" dirty="0">
              <a:solidFill>
                <a:srgbClr val="C00000"/>
              </a:solidFill>
              <a:latin typeface="+mn-lt"/>
            </a:endParaRPr>
          </a:p>
          <a:p>
            <a:pPr marL="0" lvl="0" indent="0">
              <a:lnSpc>
                <a:spcPct val="100000"/>
              </a:lnSpc>
              <a:buNone/>
            </a:pPr>
            <a:endParaRPr lang="en-US" altLang="nl-NL" sz="3200" b="1" dirty="0">
              <a:latin typeface="+mn-lt"/>
            </a:endParaRPr>
          </a:p>
        </p:txBody>
      </p:sp>
    </p:spTree>
    <p:extLst>
      <p:ext uri="{BB962C8B-B14F-4D97-AF65-F5344CB8AC3E}">
        <p14:creationId xmlns:p14="http://schemas.microsoft.com/office/powerpoint/2010/main" val="1962819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t>Tesla Stats Component</a:t>
            </a:r>
          </a:p>
        </p:txBody>
      </p:sp>
    </p:spTree>
    <p:extLst>
      <p:ext uri="{BB962C8B-B14F-4D97-AF65-F5344CB8AC3E}">
        <p14:creationId xmlns:p14="http://schemas.microsoft.com/office/powerpoint/2010/main" val="1527508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t>v-bind</a:t>
            </a:r>
            <a:r>
              <a:rPr lang="en-US" dirty="0"/>
              <a:t> or </a:t>
            </a:r>
            <a:r>
              <a:rPr lang="en-US" b="1" dirty="0"/>
              <a:t>:</a:t>
            </a:r>
          </a:p>
          <a:p>
            <a:pPr marL="0" indent="0">
              <a:buNone/>
            </a:pPr>
            <a:r>
              <a:rPr lang="en-US" dirty="0"/>
              <a:t>to pass props</a:t>
            </a:r>
          </a:p>
          <a:p>
            <a:pPr marL="0" indent="0">
              <a:buNone/>
            </a:pPr>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0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3954449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848-BC65-244E-A3CE-44CC184CB40B}"/>
              </a:ext>
            </a:extLst>
          </p:cNvPr>
          <p:cNvSpPr>
            <a:spLocks noGrp="1"/>
          </p:cNvSpPr>
          <p:nvPr>
            <p:ph type="title"/>
          </p:nvPr>
        </p:nvSpPr>
        <p:spPr/>
        <p:txBody>
          <a:bodyPr/>
          <a:lstStyle/>
          <a:p>
            <a:pPr algn="ctr"/>
            <a:r>
              <a:rPr lang="en-US" b="1" dirty="0"/>
              <a:t>props in Tesla Stats Component</a:t>
            </a:r>
          </a:p>
        </p:txBody>
      </p:sp>
      <p:pic>
        <p:nvPicPr>
          <p:cNvPr id="5" name="Content Placeholder 4">
            <a:extLst>
              <a:ext uri="{FF2B5EF4-FFF2-40B4-BE49-F238E27FC236}">
                <a16:creationId xmlns:a16="http://schemas.microsoft.com/office/drawing/2014/main" id="{2B5FCC54-937A-DF40-ABE3-68A0C03421FD}"/>
              </a:ext>
            </a:extLst>
          </p:cNvPr>
          <p:cNvPicPr>
            <a:picLocks noGrp="1" noChangeAspect="1"/>
          </p:cNvPicPr>
          <p:nvPr>
            <p:ph idx="1"/>
          </p:nvPr>
        </p:nvPicPr>
        <p:blipFill>
          <a:blip r:embed="rId2"/>
          <a:stretch>
            <a:fillRect/>
          </a:stretch>
        </p:blipFill>
        <p:spPr>
          <a:xfrm>
            <a:off x="2753892" y="1765990"/>
            <a:ext cx="6684215" cy="4962801"/>
          </a:xfrm>
        </p:spPr>
      </p:pic>
      <p:sp>
        <p:nvSpPr>
          <p:cNvPr id="6" name="TextBox 5">
            <a:extLst>
              <a:ext uri="{FF2B5EF4-FFF2-40B4-BE49-F238E27FC236}">
                <a16:creationId xmlns:a16="http://schemas.microsoft.com/office/drawing/2014/main" id="{87A0976F-7BA0-0140-B8B2-052042274691}"/>
              </a:ext>
            </a:extLst>
          </p:cNvPr>
          <p:cNvSpPr txBox="1"/>
          <p:nvPr/>
        </p:nvSpPr>
        <p:spPr>
          <a:xfrm>
            <a:off x="9591260" y="5734879"/>
            <a:ext cx="2126975" cy="369332"/>
          </a:xfrm>
          <a:prstGeom prst="rect">
            <a:avLst/>
          </a:prstGeom>
          <a:noFill/>
        </p:spPr>
        <p:txBody>
          <a:bodyPr wrap="square" rtlCol="0">
            <a:spAutoFit/>
          </a:bodyPr>
          <a:lstStyle/>
          <a:p>
            <a:r>
              <a:rPr lang="en-US" dirty="0"/>
              <a:t>filter lowercase</a:t>
            </a:r>
          </a:p>
        </p:txBody>
      </p:sp>
      <p:sp>
        <p:nvSpPr>
          <p:cNvPr id="7" name="TextBox 6">
            <a:extLst>
              <a:ext uri="{FF2B5EF4-FFF2-40B4-BE49-F238E27FC236}">
                <a16:creationId xmlns:a16="http://schemas.microsoft.com/office/drawing/2014/main" id="{E9DEFA9B-8B5E-2B44-BD25-E30F2AC298DC}"/>
              </a:ext>
            </a:extLst>
          </p:cNvPr>
          <p:cNvSpPr txBox="1"/>
          <p:nvPr/>
        </p:nvSpPr>
        <p:spPr>
          <a:xfrm>
            <a:off x="9591260" y="2229679"/>
            <a:ext cx="2126975" cy="2862322"/>
          </a:xfrm>
          <a:prstGeom prst="rect">
            <a:avLst/>
          </a:prstGeom>
          <a:noFill/>
        </p:spPr>
        <p:txBody>
          <a:bodyPr wrap="square" rtlCol="0">
            <a:spAutoFit/>
          </a:bodyPr>
          <a:lstStyle/>
          <a:p>
            <a:r>
              <a:rPr lang="en-US" b="1" dirty="0"/>
              <a:t>v-for in :key</a:t>
            </a:r>
          </a:p>
          <a:p>
            <a:endParaRPr lang="en-US" dirty="0"/>
          </a:p>
          <a:p>
            <a:r>
              <a:rPr lang="en-US" b="1" dirty="0"/>
              <a:t>:class</a:t>
            </a:r>
          </a:p>
          <a:p>
            <a:endParaRPr lang="en-US" dirty="0"/>
          </a:p>
          <a:p>
            <a:r>
              <a:rPr lang="en-US" dirty="0"/>
              <a:t>|</a:t>
            </a:r>
            <a:r>
              <a:rPr lang="en-US" b="1" dirty="0"/>
              <a:t>  lowercase</a:t>
            </a:r>
          </a:p>
          <a:p>
            <a:endParaRPr lang="en-US" b="1" dirty="0"/>
          </a:p>
          <a:p>
            <a:endParaRPr lang="en-US" b="1" dirty="0"/>
          </a:p>
          <a:p>
            <a:endParaRPr lang="en-US" b="1" dirty="0"/>
          </a:p>
          <a:p>
            <a:endParaRPr lang="en-US" b="1" dirty="0"/>
          </a:p>
          <a:p>
            <a:r>
              <a:rPr lang="en-US" b="1" dirty="0"/>
              <a:t>stats </a:t>
            </a:r>
            <a:r>
              <a:rPr lang="en-US" dirty="0"/>
              <a:t>(type: Array)</a:t>
            </a:r>
          </a:p>
        </p:txBody>
      </p:sp>
    </p:spTree>
    <p:extLst>
      <p:ext uri="{BB962C8B-B14F-4D97-AF65-F5344CB8AC3E}">
        <p14:creationId xmlns:p14="http://schemas.microsoft.com/office/powerpoint/2010/main" val="3718050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CB02-A0B5-DF47-92F2-1F504A6A8E55}"/>
              </a:ext>
            </a:extLst>
          </p:cNvPr>
          <p:cNvSpPr>
            <a:spLocks noGrp="1"/>
          </p:cNvSpPr>
          <p:nvPr>
            <p:ph type="title"/>
          </p:nvPr>
        </p:nvSpPr>
        <p:spPr/>
        <p:txBody>
          <a:bodyPr/>
          <a:lstStyle/>
          <a:p>
            <a:pPr algn="ctr"/>
            <a:r>
              <a:rPr lang="en-US" b="1" dirty="0"/>
              <a:t>v-model (2-way databinding)</a:t>
            </a:r>
          </a:p>
        </p:txBody>
      </p:sp>
      <p:sp>
        <p:nvSpPr>
          <p:cNvPr id="3" name="Content Placeholder 2">
            <a:extLst>
              <a:ext uri="{FF2B5EF4-FFF2-40B4-BE49-F238E27FC236}">
                <a16:creationId xmlns:a16="http://schemas.microsoft.com/office/drawing/2014/main" id="{4DA7EC1E-3D16-E74D-ADFE-B197E3A5719B}"/>
              </a:ext>
            </a:extLst>
          </p:cNvPr>
          <p:cNvSpPr>
            <a:spLocks noGrp="1"/>
          </p:cNvSpPr>
          <p:nvPr>
            <p:ph idx="1"/>
          </p:nvPr>
        </p:nvSpPr>
        <p:spPr/>
        <p:txBody>
          <a:bodyPr/>
          <a:lstStyle/>
          <a:p>
            <a:pPr marL="0" indent="0">
              <a:buNone/>
            </a:pPr>
            <a:r>
              <a:rPr lang="en-US" dirty="0"/>
              <a:t>Components to be compatible with v-model:</a:t>
            </a:r>
          </a:p>
          <a:p>
            <a:pPr marL="0" indent="0">
              <a:buNone/>
            </a:pPr>
            <a:endParaRPr lang="en-US" dirty="0"/>
          </a:p>
          <a:p>
            <a:pPr marL="514350" indent="-514350">
              <a:buFont typeface="+mj-lt"/>
              <a:buAutoNum type="arabicPeriod"/>
            </a:pPr>
            <a:r>
              <a:rPr lang="en-US" dirty="0"/>
              <a:t> accept a </a:t>
            </a:r>
            <a:r>
              <a:rPr lang="en-US" b="1" dirty="0"/>
              <a:t>:value </a:t>
            </a:r>
            <a:r>
              <a:rPr lang="en-US" dirty="0"/>
              <a:t>property </a:t>
            </a:r>
          </a:p>
          <a:p>
            <a:pPr marL="514350" indent="-514350">
              <a:buFont typeface="+mj-lt"/>
              <a:buAutoNum type="arabicPeriod"/>
            </a:pPr>
            <a:endParaRPr lang="en-US" dirty="0"/>
          </a:p>
          <a:p>
            <a:pPr marL="514350" indent="-514350">
              <a:buFont typeface="+mj-lt"/>
              <a:buAutoNum type="arabicPeriod"/>
            </a:pPr>
            <a:r>
              <a:rPr lang="en-US" dirty="0"/>
              <a:t> and emit an </a:t>
            </a:r>
            <a:r>
              <a:rPr lang="en-US" b="1" dirty="0"/>
              <a:t>@input</a:t>
            </a:r>
            <a:r>
              <a:rPr lang="en-US" dirty="0"/>
              <a:t> event when the user changes the value</a:t>
            </a:r>
          </a:p>
        </p:txBody>
      </p:sp>
    </p:spTree>
    <p:extLst>
      <p:ext uri="{BB962C8B-B14F-4D97-AF65-F5344CB8AC3E}">
        <p14:creationId xmlns:p14="http://schemas.microsoft.com/office/powerpoint/2010/main" val="2747457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80A9-72AF-8645-B5BC-87B156BCCDAC}"/>
              </a:ext>
            </a:extLst>
          </p:cNvPr>
          <p:cNvSpPr>
            <a:spLocks noGrp="1"/>
          </p:cNvSpPr>
          <p:nvPr>
            <p:ph type="title"/>
          </p:nvPr>
        </p:nvSpPr>
        <p:spPr/>
        <p:txBody>
          <a:bodyPr/>
          <a:lstStyle/>
          <a:p>
            <a:pPr algn="ctr"/>
            <a:r>
              <a:rPr lang="en-US" b="1" dirty="0"/>
              <a:t>v-model (2-way databinding)</a:t>
            </a:r>
          </a:p>
        </p:txBody>
      </p:sp>
      <p:pic>
        <p:nvPicPr>
          <p:cNvPr id="7" name="Content Placeholder 6">
            <a:extLst>
              <a:ext uri="{FF2B5EF4-FFF2-40B4-BE49-F238E27FC236}">
                <a16:creationId xmlns:a16="http://schemas.microsoft.com/office/drawing/2014/main" id="{9023D675-B0DA-B845-8EA5-9282E5347F31}"/>
              </a:ext>
            </a:extLst>
          </p:cNvPr>
          <p:cNvPicPr>
            <a:picLocks noGrp="1" noChangeAspect="1"/>
          </p:cNvPicPr>
          <p:nvPr>
            <p:ph idx="1"/>
          </p:nvPr>
        </p:nvPicPr>
        <p:blipFill>
          <a:blip r:embed="rId2"/>
          <a:stretch>
            <a:fillRect/>
          </a:stretch>
        </p:blipFill>
        <p:spPr>
          <a:xfrm>
            <a:off x="3426323" y="1825625"/>
            <a:ext cx="4864629" cy="5032375"/>
          </a:xfrm>
        </p:spPr>
      </p:pic>
      <p:sp>
        <p:nvSpPr>
          <p:cNvPr id="8" name="TextBox 7">
            <a:extLst>
              <a:ext uri="{FF2B5EF4-FFF2-40B4-BE49-F238E27FC236}">
                <a16:creationId xmlns:a16="http://schemas.microsoft.com/office/drawing/2014/main" id="{767F94DD-D068-8D40-9A9C-E253B6100A3B}"/>
              </a:ext>
            </a:extLst>
          </p:cNvPr>
          <p:cNvSpPr txBox="1"/>
          <p:nvPr/>
        </p:nvSpPr>
        <p:spPr>
          <a:xfrm flipH="1">
            <a:off x="8388626" y="2484783"/>
            <a:ext cx="2633870" cy="369332"/>
          </a:xfrm>
          <a:prstGeom prst="rect">
            <a:avLst/>
          </a:prstGeom>
          <a:noFill/>
        </p:spPr>
        <p:txBody>
          <a:bodyPr wrap="square" rtlCol="0">
            <a:spAutoFit/>
          </a:bodyPr>
          <a:lstStyle/>
          <a:p>
            <a:r>
              <a:rPr lang="en-US" b="1" dirty="0"/>
              <a:t>v-model=“</a:t>
            </a:r>
            <a:r>
              <a:rPr lang="en-US" b="1" dirty="0" err="1"/>
              <a:t>tesla.speed</a:t>
            </a:r>
            <a:r>
              <a:rPr lang="en-US" b="1" dirty="0"/>
              <a:t>”</a:t>
            </a:r>
          </a:p>
        </p:txBody>
      </p:sp>
    </p:spTree>
    <p:extLst>
      <p:ext uri="{BB962C8B-B14F-4D97-AF65-F5344CB8AC3E}">
        <p14:creationId xmlns:p14="http://schemas.microsoft.com/office/powerpoint/2010/main" val="573231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EBB1-815C-184F-854D-BD1CEDD34EF1}"/>
              </a:ext>
            </a:extLst>
          </p:cNvPr>
          <p:cNvSpPr>
            <a:spLocks noGrp="1"/>
          </p:cNvSpPr>
          <p:nvPr>
            <p:ph type="title"/>
          </p:nvPr>
        </p:nvSpPr>
        <p:spPr/>
        <p:txBody>
          <a:bodyPr/>
          <a:lstStyle/>
          <a:p>
            <a:pPr algn="ctr"/>
            <a:r>
              <a:rPr lang="en-US" b="1" dirty="0">
                <a:solidFill>
                  <a:srgbClr val="C00000"/>
                </a:solidFill>
              </a:rPr>
              <a:t>v-model</a:t>
            </a:r>
            <a:r>
              <a:rPr lang="en-US" b="1" dirty="0"/>
              <a:t> in Tesla Counter Component </a:t>
            </a:r>
            <a:endParaRPr lang="en-US" dirty="0"/>
          </a:p>
        </p:txBody>
      </p:sp>
      <p:pic>
        <p:nvPicPr>
          <p:cNvPr id="5" name="Content Placeholder 4">
            <a:extLst>
              <a:ext uri="{FF2B5EF4-FFF2-40B4-BE49-F238E27FC236}">
                <a16:creationId xmlns:a16="http://schemas.microsoft.com/office/drawing/2014/main" id="{4566164A-6DD8-DA4E-BB1E-F5FD094EE604}"/>
              </a:ext>
            </a:extLst>
          </p:cNvPr>
          <p:cNvPicPr>
            <a:picLocks noGrp="1" noChangeAspect="1"/>
          </p:cNvPicPr>
          <p:nvPr>
            <p:ph idx="1"/>
          </p:nvPr>
        </p:nvPicPr>
        <p:blipFill>
          <a:blip r:embed="rId3"/>
          <a:stretch>
            <a:fillRect/>
          </a:stretch>
        </p:blipFill>
        <p:spPr>
          <a:xfrm>
            <a:off x="2754126" y="1548751"/>
            <a:ext cx="5942614" cy="5309249"/>
          </a:xfrm>
        </p:spPr>
      </p:pic>
      <p:sp>
        <p:nvSpPr>
          <p:cNvPr id="6" name="TextBox 5">
            <a:extLst>
              <a:ext uri="{FF2B5EF4-FFF2-40B4-BE49-F238E27FC236}">
                <a16:creationId xmlns:a16="http://schemas.microsoft.com/office/drawing/2014/main" id="{B8258922-1788-F84C-9A26-6A9EB6AC40AC}"/>
              </a:ext>
            </a:extLst>
          </p:cNvPr>
          <p:cNvSpPr txBox="1"/>
          <p:nvPr/>
        </p:nvSpPr>
        <p:spPr>
          <a:xfrm>
            <a:off x="8984973" y="1618052"/>
            <a:ext cx="2922105" cy="5078313"/>
          </a:xfrm>
          <a:prstGeom prst="rect">
            <a:avLst/>
          </a:prstGeom>
          <a:noFill/>
        </p:spPr>
        <p:txBody>
          <a:bodyPr wrap="square" rtlCol="0">
            <a:spAutoFit/>
          </a:bodyPr>
          <a:lstStyle/>
          <a:p>
            <a:r>
              <a:rPr lang="en-US" b="1" dirty="0"/>
              <a:t>v-once</a:t>
            </a:r>
          </a:p>
          <a:p>
            <a:endParaRPr lang="en-US" b="1" dirty="0"/>
          </a:p>
          <a:p>
            <a:r>
              <a:rPr lang="en-US" b="1" dirty="0"/>
              <a:t>@</a:t>
            </a:r>
            <a:r>
              <a:rPr lang="en-US" b="1" dirty="0" err="1"/>
              <a:t>keydown.stop.prevent</a:t>
            </a:r>
            <a:endParaRPr lang="en-US" b="1" dirty="0"/>
          </a:p>
          <a:p>
            <a:endParaRPr lang="en-US" b="1" dirty="0"/>
          </a:p>
          <a:p>
            <a:r>
              <a:rPr lang="en-US" b="1" dirty="0"/>
              <a:t>@click </a:t>
            </a:r>
          </a:p>
          <a:p>
            <a:endParaRPr lang="en-US" b="1" dirty="0"/>
          </a:p>
          <a:p>
            <a:r>
              <a:rPr lang="en-US" b="1" dirty="0" err="1"/>
              <a:t>kmhOrMph</a:t>
            </a:r>
            <a:endParaRPr lang="en-US" b="1" dirty="0"/>
          </a:p>
          <a:p>
            <a:endParaRPr lang="en-US" b="1" dirty="0"/>
          </a:p>
          <a:p>
            <a:r>
              <a:rPr lang="en-US" b="1" dirty="0"/>
              <a:t>:disabled</a:t>
            </a:r>
            <a:r>
              <a:rPr lang="en-US" dirty="0"/>
              <a:t>="value === max”</a:t>
            </a:r>
          </a:p>
          <a:p>
            <a:endParaRPr lang="en-US" dirty="0"/>
          </a:p>
          <a:p>
            <a:endParaRPr lang="en-US" dirty="0"/>
          </a:p>
          <a:p>
            <a:endParaRPr lang="en-US" dirty="0"/>
          </a:p>
          <a:p>
            <a:endParaRPr lang="en-US" dirty="0"/>
          </a:p>
          <a:p>
            <a:endParaRPr lang="en-US" dirty="0"/>
          </a:p>
          <a:p>
            <a:endParaRPr lang="en-US" b="1" dirty="0"/>
          </a:p>
          <a:p>
            <a:endParaRPr lang="en-US" b="1" dirty="0"/>
          </a:p>
          <a:p>
            <a:r>
              <a:rPr lang="en-US" b="1" dirty="0" err="1"/>
              <a:t>this.$emit</a:t>
            </a:r>
            <a:r>
              <a:rPr lang="en-US" dirty="0"/>
              <a:t>('input', </a:t>
            </a:r>
            <a:r>
              <a:rPr lang="en-US" dirty="0" err="1"/>
              <a:t>this.</a:t>
            </a:r>
            <a:r>
              <a:rPr lang="en-US" b="1" dirty="0" err="1"/>
              <a:t>value</a:t>
            </a:r>
            <a:r>
              <a:rPr lang="en-US" dirty="0"/>
              <a:t>)</a:t>
            </a:r>
          </a:p>
          <a:p>
            <a:endParaRPr lang="en-US" b="1" dirty="0"/>
          </a:p>
        </p:txBody>
      </p:sp>
    </p:spTree>
    <p:extLst>
      <p:ext uri="{BB962C8B-B14F-4D97-AF65-F5344CB8AC3E}">
        <p14:creationId xmlns:p14="http://schemas.microsoft.com/office/powerpoint/2010/main" val="2731682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42525381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How to create a </a:t>
            </a:r>
            <a:r>
              <a:rPr lang="en-US" b="1" i="1" dirty="0" err="1"/>
              <a:t>tesla.header.component</a:t>
            </a:r>
            <a:r>
              <a:rPr lang="en-US" b="1" dirty="0"/>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FF0000"/>
                </a:solidFill>
              </a:rPr>
              <a:t>tesla-</a:t>
            </a:r>
            <a:r>
              <a:rPr lang="en-US" b="1" dirty="0" err="1">
                <a:solidFill>
                  <a:srgbClr val="FF0000"/>
                </a:solidFill>
              </a:rPr>
              <a:t>header.component</a:t>
            </a:r>
            <a:endParaRPr lang="en-US" b="1" dirty="0"/>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r>
              <a:rPr lang="en-US" b="1" dirty="0">
                <a:solidFill>
                  <a:srgbClr val="C00000"/>
                </a:solidFill>
              </a:rPr>
              <a:t>Step1</a:t>
            </a:r>
            <a:r>
              <a:rPr lang="en-US" b="1" dirty="0">
                <a:solidFill>
                  <a:schemeClr val="accent2">
                    <a:lumMod val="75000"/>
                  </a:schemeClr>
                </a:solidFill>
              </a:rPr>
              <a:t> </a:t>
            </a:r>
            <a:r>
              <a:rPr lang="en-US" b="1" dirty="0"/>
              <a:t>Create </a:t>
            </a:r>
            <a:r>
              <a:rPr lang="en-US" b="1" i="1" dirty="0">
                <a:solidFill>
                  <a:srgbClr val="0070C0"/>
                </a:solidFill>
              </a:rPr>
              <a:t>tesla-</a:t>
            </a:r>
            <a:r>
              <a:rPr lang="en-US" b="1" i="1" dirty="0" err="1">
                <a:solidFill>
                  <a:srgbClr val="0070C0"/>
                </a:solidFill>
              </a:rPr>
              <a:t>header</a:t>
            </a:r>
            <a:r>
              <a:rPr lang="en-US" b="1" i="1" dirty="0" err="1">
                <a:solidFill>
                  <a:schemeClr val="accent1"/>
                </a:solidFill>
              </a:rPr>
              <a:t>.component.vue</a:t>
            </a:r>
            <a:endParaRPr lang="en-US" b="1" dirty="0">
              <a:solidFill>
                <a:srgbClr val="FF0000"/>
              </a:solidFill>
            </a:endParaRPr>
          </a:p>
          <a:p>
            <a:endParaRPr lang="en-US" dirty="0"/>
          </a:p>
          <a:p>
            <a:r>
              <a:rPr lang="en-US" b="1" dirty="0">
                <a:solidFill>
                  <a:srgbClr val="C00000"/>
                </a:solidFill>
              </a:rPr>
              <a:t>Step 2</a:t>
            </a:r>
            <a:r>
              <a:rPr lang="en-US" b="1" dirty="0">
                <a:solidFill>
                  <a:schemeClr val="accent2">
                    <a:lumMod val="75000"/>
                  </a:schemeClr>
                </a:solidFill>
              </a:rPr>
              <a:t> </a:t>
            </a:r>
            <a:r>
              <a:rPr lang="en-US" b="1" dirty="0"/>
              <a:t>Import </a:t>
            </a:r>
            <a:r>
              <a:rPr lang="en-US" b="1" i="1" dirty="0">
                <a:solidFill>
                  <a:schemeClr val="accent1"/>
                </a:solidFill>
              </a:rPr>
              <a:t>tesla-</a:t>
            </a:r>
            <a:r>
              <a:rPr lang="en-US" b="1" i="1" dirty="0" err="1">
                <a:solidFill>
                  <a:schemeClr val="accent1"/>
                </a:solidFill>
              </a:rPr>
              <a:t>header.component</a:t>
            </a:r>
            <a:r>
              <a:rPr lang="en-US" b="1" i="1" dirty="0">
                <a:solidFill>
                  <a:schemeClr val="accent1"/>
                </a:solidFill>
              </a:rPr>
              <a:t> </a:t>
            </a:r>
            <a:r>
              <a:rPr lang="en-US" b="1" dirty="0">
                <a:solidFill>
                  <a:srgbClr val="C00000"/>
                </a:solidFill>
              </a:rPr>
              <a:t>in</a:t>
            </a:r>
            <a:r>
              <a:rPr lang="en-US" b="1" dirty="0">
                <a:solidFill>
                  <a:srgbClr val="FF0000"/>
                </a:solidFill>
              </a:rPr>
              <a:t> </a:t>
            </a:r>
            <a:r>
              <a:rPr lang="en-US" b="1" dirty="0" err="1"/>
              <a:t>App.vue</a:t>
            </a:r>
            <a:r>
              <a:rPr lang="en-US" b="1" dirty="0"/>
              <a:t> </a:t>
            </a:r>
            <a:endParaRPr lang="en-US" dirty="0"/>
          </a:p>
        </p:txBody>
      </p:sp>
    </p:spTree>
    <p:extLst>
      <p:ext uri="{BB962C8B-B14F-4D97-AF65-F5344CB8AC3E}">
        <p14:creationId xmlns:p14="http://schemas.microsoft.com/office/powerpoint/2010/main" val="2302529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t>Current </a:t>
            </a:r>
            <a:r>
              <a:rPr lang="en-US" b="1" dirty="0" err="1"/>
              <a:t>App.vue</a:t>
            </a:r>
            <a:endParaRPr lang="en-US" b="1" dirty="0"/>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t>v-bind:src</a:t>
            </a:r>
            <a:r>
              <a:rPr lang="en-US" sz="1400" dirty="0"/>
              <a:t>=“logo” </a:t>
            </a:r>
            <a:r>
              <a:rPr lang="en-US" sz="1400" b="1" dirty="0" err="1"/>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70C0"/>
                </a:solidFill>
              </a:rPr>
              <a:t>Step1</a:t>
            </a:r>
            <a:br>
              <a:rPr lang="en-US" b="1" dirty="0">
                <a:solidFill>
                  <a:schemeClr val="accent2">
                    <a:lumMod val="75000"/>
                  </a:schemeClr>
                </a:solidFill>
              </a:rPr>
            </a:br>
            <a:r>
              <a:rPr lang="en-US" b="1" dirty="0"/>
              <a:t>Create:</a:t>
            </a:r>
            <a:r>
              <a:rPr lang="en-US" b="1" dirty="0">
                <a:solidFill>
                  <a:schemeClr val="accent2">
                    <a:lumMod val="75000"/>
                  </a:schemeClr>
                </a:solidFill>
              </a:rPr>
              <a:t> </a:t>
            </a:r>
            <a:r>
              <a:rPr lang="en-US" sz="4000" b="1" dirty="0">
                <a:solidFill>
                  <a:srgbClr val="FF0000"/>
                </a:solidFill>
              </a:rPr>
              <a:t>tesla-</a:t>
            </a:r>
            <a:r>
              <a:rPr lang="en-US" sz="4000" b="1" dirty="0" err="1">
                <a:solidFill>
                  <a:srgbClr val="FF0000"/>
                </a:solidFill>
              </a:rPr>
              <a:t>header.component.vue</a:t>
            </a:r>
            <a:endParaRPr lang="en-US" sz="4000" b="1" dirty="0"/>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70C0"/>
                </a:solidFill>
              </a:rPr>
              <a:t>Step 2</a:t>
            </a:r>
            <a:br>
              <a:rPr lang="en-US" b="1" dirty="0"/>
            </a:br>
            <a:r>
              <a:rPr lang="en-US" b="1" dirty="0"/>
              <a:t> </a:t>
            </a:r>
            <a:r>
              <a:rPr lang="en-US" b="1" i="1" dirty="0"/>
              <a:t>Import </a:t>
            </a:r>
            <a:r>
              <a:rPr lang="en-US" b="1" dirty="0">
                <a:solidFill>
                  <a:srgbClr val="FF0000"/>
                </a:solidFill>
              </a:rPr>
              <a:t>tesla-</a:t>
            </a:r>
            <a:r>
              <a:rPr lang="en-US" b="1" dirty="0" err="1">
                <a:solidFill>
                  <a:srgbClr val="FF0000"/>
                </a:solidFill>
              </a:rPr>
              <a:t>header.component</a:t>
            </a:r>
            <a:r>
              <a:rPr lang="en-US" b="1" dirty="0">
                <a:solidFill>
                  <a:srgbClr val="FF0000"/>
                </a:solidFill>
              </a:rPr>
              <a:t> in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Getting</a:t>
            </a:r>
            <a:r>
              <a:rPr lang="nl-NL" b="1" dirty="0">
                <a:solidFill>
                  <a:srgbClr val="FFC000"/>
                </a:solidFill>
              </a:rPr>
              <a:t> </a:t>
            </a:r>
            <a:r>
              <a:rPr lang="nl-NL" b="1" dirty="0" err="1">
                <a:solidFill>
                  <a:srgbClr val="FFC000"/>
                </a:solidFill>
              </a:rPr>
              <a:t>started</a:t>
            </a:r>
            <a:endParaRPr lang="nl-NL" b="1" dirty="0">
              <a:solidFill>
                <a:srgbClr val="FFC00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C00000"/>
                </a:solidFill>
                <a:latin typeface="+mn-lt"/>
              </a:rPr>
              <a:t>https://</a:t>
            </a:r>
            <a:r>
              <a:rPr lang="en-US" altLang="nl-NL" sz="3200" b="1" dirty="0" err="1">
                <a:solidFill>
                  <a:srgbClr val="C00000"/>
                </a:solidFill>
                <a:latin typeface="+mn-lt"/>
              </a:rPr>
              <a:t>github.com</a:t>
            </a:r>
            <a:r>
              <a:rPr lang="en-US" altLang="nl-NL" sz="3200" b="1" dirty="0">
                <a:solidFill>
                  <a:srgbClr val="C00000"/>
                </a:solidFill>
                <a:latin typeface="+mn-lt"/>
              </a:rPr>
              <a:t>/petereijgermans11/workshop-</a:t>
            </a:r>
            <a:r>
              <a:rPr lang="en-US" altLang="nl-NL" sz="3200" b="1" dirty="0" err="1">
                <a:solidFill>
                  <a:srgbClr val="C00000"/>
                </a:solidFill>
                <a:latin typeface="+mn-lt"/>
              </a:rPr>
              <a:t>reactjs</a:t>
            </a:r>
            <a:r>
              <a:rPr lang="en-US" altLang="nl-NL" sz="3200" b="1" dirty="0">
                <a:solidFill>
                  <a:srgbClr val="C00000"/>
                </a:solidFill>
                <a:latin typeface="+mn-lt"/>
              </a:rPr>
              <a:t>-</a:t>
            </a:r>
            <a:r>
              <a:rPr lang="en-US" altLang="nl-NL" sz="3200" b="1" dirty="0" err="1">
                <a:solidFill>
                  <a:srgbClr val="C00000"/>
                </a:solidFill>
                <a:latin typeface="+mn-lt"/>
              </a:rPr>
              <a:t>vuejs</a:t>
            </a:r>
            <a:endParaRPr lang="en-US" altLang="nl-NL" sz="3200" b="1" dirty="0">
              <a:solidFill>
                <a:srgbClr val="C00000"/>
              </a:solidFill>
              <a:latin typeface="+mn-lt"/>
            </a:endParaRPr>
          </a:p>
          <a:p>
            <a:pPr marL="0" lvl="0" indent="0">
              <a:lnSpc>
                <a:spcPct val="100000"/>
              </a:lnSpc>
              <a:buNone/>
            </a:pPr>
            <a:endParaRPr lang="en-US" altLang="nl-NL" sz="3200" b="1" dirty="0">
              <a:latin typeface="+mn-lt"/>
            </a:endParaRPr>
          </a:p>
        </p:txBody>
      </p:sp>
    </p:spTree>
    <p:extLst>
      <p:ext uri="{BB962C8B-B14F-4D97-AF65-F5344CB8AC3E}">
        <p14:creationId xmlns:p14="http://schemas.microsoft.com/office/powerpoint/2010/main" val="34493352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Emit events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7155493" y="3413960"/>
            <a:ext cx="3670162" cy="1348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85D81D3-8023-074E-9970-BE0D1114829B}"/>
              </a:ext>
            </a:extLst>
          </p:cNvPr>
          <p:cNvSpPr txBox="1"/>
          <p:nvPr/>
        </p:nvSpPr>
        <p:spPr>
          <a:xfrm>
            <a:off x="8238386" y="3431327"/>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emit</a:t>
            </a:r>
          </a:p>
        </p:txBody>
      </p:sp>
    </p:spTree>
    <p:extLst>
      <p:ext uri="{BB962C8B-B14F-4D97-AF65-F5344CB8AC3E}">
        <p14:creationId xmlns:p14="http://schemas.microsoft.com/office/powerpoint/2010/main" val="2799815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t>DIRECTIVES</a:t>
            </a:r>
          </a:p>
        </p:txBody>
      </p:sp>
    </p:spTree>
    <p:extLst>
      <p:ext uri="{BB962C8B-B14F-4D97-AF65-F5344CB8AC3E}">
        <p14:creationId xmlns:p14="http://schemas.microsoft.com/office/powerpoint/2010/main" val="3134030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0665533" y="5516926"/>
            <a:ext cx="1072602" cy="1072602"/>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t>Directive v-if</a:t>
            </a:r>
            <a:endParaRPr lang="en-US" dirty="0"/>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t>Directive v-model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t>Directive </a:t>
            </a:r>
            <a:r>
              <a:rPr lang="en-US" b="1" dirty="0" err="1"/>
              <a:t>v-on:click</a:t>
            </a:r>
            <a:endParaRPr lang="en-US" b="1" dirty="0"/>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t>Directive </a:t>
            </a:r>
            <a:r>
              <a:rPr lang="en-US" b="1" dirty="0" err="1"/>
              <a:t>v-on:click</a:t>
            </a:r>
            <a:endParaRPr lang="en-US" dirty="0"/>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t>v-on:click</a:t>
            </a:r>
            <a:r>
              <a:rPr lang="en-US" b="1" dirty="0"/>
              <a:t>  Shorthand</a:t>
            </a:r>
            <a:endParaRPr lang="en-US" dirty="0"/>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t>@</a:t>
            </a:r>
            <a:r>
              <a:rPr lang="en-US" b="1" dirty="0" err="1"/>
              <a:t>blur.stop.prevent</a:t>
            </a:r>
            <a:endParaRPr lang="en-US" b="1" dirty="0"/>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FFC000"/>
                </a:solidFill>
              </a:rPr>
              <a:t>Data binding</a:t>
            </a:r>
            <a:endParaRPr lang="ru-RU" b="1" dirty="0">
              <a:solidFill>
                <a:srgbClr val="FFC00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
        <p:nvSpPr>
          <p:cNvPr id="3" name="TextBox 2">
            <a:extLst>
              <a:ext uri="{FF2B5EF4-FFF2-40B4-BE49-F238E27FC236}">
                <a16:creationId xmlns:a16="http://schemas.microsoft.com/office/drawing/2014/main" id="{4F6CCBC0-D782-B94A-BA4F-233FED7D3D09}"/>
              </a:ext>
            </a:extLst>
          </p:cNvPr>
          <p:cNvSpPr txBox="1"/>
          <p:nvPr/>
        </p:nvSpPr>
        <p:spPr>
          <a:xfrm>
            <a:off x="5566434" y="5847188"/>
            <a:ext cx="827126" cy="369332"/>
          </a:xfrm>
          <a:prstGeom prst="rect">
            <a:avLst/>
          </a:prstGeom>
          <a:noFill/>
        </p:spPr>
        <p:txBody>
          <a:bodyPr wrap="square" rtlCol="0">
            <a:spAutoFit/>
          </a:bodyPr>
          <a:lstStyle/>
          <a:p>
            <a:r>
              <a:rPr lang="en-US" b="1" dirty="0"/>
              <a:t>model</a:t>
            </a:r>
          </a:p>
        </p:txBody>
      </p:sp>
      <p:sp>
        <p:nvSpPr>
          <p:cNvPr id="5" name="TextBox 4">
            <a:extLst>
              <a:ext uri="{FF2B5EF4-FFF2-40B4-BE49-F238E27FC236}">
                <a16:creationId xmlns:a16="http://schemas.microsoft.com/office/drawing/2014/main" id="{FE5B3349-2465-634B-902F-6B054B0AB249}"/>
              </a:ext>
            </a:extLst>
          </p:cNvPr>
          <p:cNvSpPr txBox="1"/>
          <p:nvPr/>
        </p:nvSpPr>
        <p:spPr>
          <a:xfrm>
            <a:off x="5616651" y="2560649"/>
            <a:ext cx="776909" cy="369332"/>
          </a:xfrm>
          <a:prstGeom prst="rect">
            <a:avLst/>
          </a:prstGeom>
          <a:noFill/>
        </p:spPr>
        <p:txBody>
          <a:bodyPr wrap="square" rtlCol="0">
            <a:spAutoFit/>
          </a:bodyPr>
          <a:lstStyle/>
          <a:p>
            <a:r>
              <a:rPr lang="en-US" b="1" dirty="0"/>
              <a:t>view</a:t>
            </a:r>
          </a:p>
        </p:txBody>
      </p:sp>
    </p:spTree>
    <p:extLst>
      <p:ext uri="{BB962C8B-B14F-4D97-AF65-F5344CB8AC3E}">
        <p14:creationId xmlns:p14="http://schemas.microsoft.com/office/powerpoint/2010/main" val="4166043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t>root </a:t>
            </a:r>
            <a:r>
              <a:rPr lang="en-US" b="1" dirty="0" err="1"/>
              <a:t>Vue</a:t>
            </a:r>
            <a:r>
              <a:rPr lang="en-US" b="1" dirty="0"/>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t>new</a:t>
            </a:r>
            <a:r>
              <a:rPr lang="en-US" sz="3600" dirty="0"/>
              <a:t> </a:t>
            </a:r>
            <a:r>
              <a:rPr lang="en-US" sz="3600" dirty="0" err="1"/>
              <a:t>Vue</a:t>
            </a:r>
            <a:r>
              <a:rPr lang="en-US" sz="3600" dirty="0"/>
              <a:t>({</a:t>
            </a:r>
          </a:p>
          <a:p>
            <a:pPr marL="3200400" lvl="7" indent="0">
              <a:buNone/>
            </a:pPr>
            <a:r>
              <a:rPr lang="en-US" sz="3600"/>
              <a:t>         ….</a:t>
            </a:r>
            <a:endParaRPr lang="en-US" sz="3600" dirty="0"/>
          </a:p>
          <a:p>
            <a:pPr marL="3200400" lvl="7" indent="0">
              <a:buNone/>
            </a:pPr>
            <a:r>
              <a:rPr lang="en-US" sz="3600" dirty="0"/>
              <a:t> })</a:t>
            </a:r>
          </a:p>
        </p:txBody>
      </p:sp>
    </p:spTree>
    <p:extLst>
      <p:ext uri="{BB962C8B-B14F-4D97-AF65-F5344CB8AC3E}">
        <p14:creationId xmlns:p14="http://schemas.microsoft.com/office/powerpoint/2010/main" val="26215720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effectLst/>
              </a:rPr>
              <a:t>Presentational Component (stateless component)</a:t>
            </a:r>
            <a:br>
              <a:rPr lang="en-US" dirty="0"/>
            </a:br>
            <a:endParaRPr lang="en-US" dirty="0"/>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dirty="0"/>
              <a:t>What are the benefits of using these patterns?</a:t>
            </a:r>
            <a:br>
              <a:rPr lang="en-US" dirty="0"/>
            </a:br>
            <a:endParaRPr lang="en-US" dirty="0"/>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t>Basics </a:t>
            </a:r>
            <a:r>
              <a:rPr lang="en-US" b="1" dirty="0" err="1"/>
              <a:t>Vue.js</a:t>
            </a:r>
            <a:endParaRPr lang="en-US" b="1" dirty="0"/>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spTree>
    <p:extLst>
      <p:ext uri="{BB962C8B-B14F-4D97-AF65-F5344CB8AC3E}">
        <p14:creationId xmlns:p14="http://schemas.microsoft.com/office/powerpoint/2010/main" val="1667767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pic>
        <p:nvPicPr>
          <p:cNvPr id="4" name="Picture 3">
            <a:extLst>
              <a:ext uri="{FF2B5EF4-FFF2-40B4-BE49-F238E27FC236}">
                <a16:creationId xmlns:a16="http://schemas.microsoft.com/office/drawing/2014/main" id="{1638E1DE-2263-B24E-90C7-AE83F8AC2F92}"/>
              </a:ext>
            </a:extLst>
          </p:cNvPr>
          <p:cNvPicPr>
            <a:picLocks noChangeAspect="1"/>
          </p:cNvPicPr>
          <p:nvPr/>
        </p:nvPicPr>
        <p:blipFill>
          <a:blip r:embed="rId2"/>
          <a:stretch>
            <a:fillRect/>
          </a:stretch>
        </p:blipFill>
        <p:spPr>
          <a:xfrm>
            <a:off x="8822155" y="5325700"/>
            <a:ext cx="1866900" cy="1054100"/>
          </a:xfrm>
          <a:prstGeom prst="rect">
            <a:avLst/>
          </a:prstGeom>
        </p:spPr>
      </p:pic>
    </p:spTree>
    <p:extLst>
      <p:ext uri="{BB962C8B-B14F-4D97-AF65-F5344CB8AC3E}">
        <p14:creationId xmlns:p14="http://schemas.microsoft.com/office/powerpoint/2010/main" val="2275414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537D-D173-D74A-AF16-C3F4C800CD4A}"/>
              </a:ext>
            </a:extLst>
          </p:cNvPr>
          <p:cNvSpPr>
            <a:spLocks noGrp="1"/>
          </p:cNvSpPr>
          <p:nvPr>
            <p:ph type="title"/>
          </p:nvPr>
        </p:nvSpPr>
        <p:spPr/>
        <p:txBody>
          <a:bodyPr/>
          <a:lstStyle/>
          <a:p>
            <a:pPr algn="ctr"/>
            <a:r>
              <a:rPr lang="en-US" b="1" dirty="0">
                <a:solidFill>
                  <a:srgbClr val="FFC000"/>
                </a:solidFill>
              </a:rPr>
              <a:t>Databinding (one way)</a:t>
            </a:r>
          </a:p>
        </p:txBody>
      </p:sp>
      <p:sp>
        <p:nvSpPr>
          <p:cNvPr id="3" name="Content Placeholder 2">
            <a:extLst>
              <a:ext uri="{FF2B5EF4-FFF2-40B4-BE49-F238E27FC236}">
                <a16:creationId xmlns:a16="http://schemas.microsoft.com/office/drawing/2014/main" id="{0A7FE07B-1D9B-F848-A74C-D31D0185B8A7}"/>
              </a:ext>
            </a:extLst>
          </p:cNvPr>
          <p:cNvSpPr>
            <a:spLocks noGrp="1"/>
          </p:cNvSpPr>
          <p:nvPr>
            <p:ph idx="1"/>
          </p:nvPr>
        </p:nvSpPr>
        <p:spPr>
          <a:xfrm>
            <a:off x="838199" y="1825625"/>
            <a:ext cx="10878879" cy="4351338"/>
          </a:xfrm>
        </p:spPr>
        <p:txBody>
          <a:bodyPr/>
          <a:lstStyle/>
          <a:p>
            <a:pPr marL="0" indent="0">
              <a:buNone/>
            </a:pPr>
            <a:endParaRPr lang="en-US" dirty="0"/>
          </a:p>
          <a:p>
            <a:pPr marL="0" indent="0">
              <a:buNone/>
            </a:pPr>
            <a:r>
              <a:rPr lang="en-US" dirty="0"/>
              <a:t>&lt;span&gt; Message: </a:t>
            </a:r>
            <a:r>
              <a:rPr lang="en-US" b="1" dirty="0">
                <a:solidFill>
                  <a:srgbClr val="C00000"/>
                </a:solidFill>
              </a:rPr>
              <a:t>{{</a:t>
            </a:r>
            <a:r>
              <a:rPr lang="en-US" dirty="0"/>
              <a:t> </a:t>
            </a:r>
            <a:r>
              <a:rPr lang="en-US" i="1" dirty="0"/>
              <a:t>message</a:t>
            </a:r>
            <a:r>
              <a:rPr lang="en-US" dirty="0"/>
              <a:t> </a:t>
            </a:r>
            <a:r>
              <a:rPr lang="en-US" b="1" dirty="0">
                <a:solidFill>
                  <a:srgbClr val="C00000"/>
                </a:solidFill>
              </a:rPr>
              <a:t>}} </a:t>
            </a:r>
            <a:r>
              <a:rPr lang="en-US" dirty="0"/>
              <a:t>&lt;/span&gt;</a:t>
            </a:r>
          </a:p>
          <a:p>
            <a:pPr marL="0" indent="0">
              <a:buNone/>
            </a:pPr>
            <a:endParaRPr lang="en-US" dirty="0"/>
          </a:p>
          <a:p>
            <a:pPr marL="0" indent="0">
              <a:buNone/>
            </a:pPr>
            <a:endParaRPr lang="en-US" dirty="0"/>
          </a:p>
          <a:p>
            <a:pPr marL="0" indent="0">
              <a:buNone/>
            </a:pPr>
            <a:r>
              <a:rPr lang="en-US" dirty="0"/>
              <a:t>&lt;</a:t>
            </a:r>
            <a:r>
              <a:rPr lang="en-US" dirty="0" err="1"/>
              <a:t>img</a:t>
            </a:r>
            <a:r>
              <a:rPr lang="en-US" dirty="0"/>
              <a:t> </a:t>
            </a:r>
            <a:r>
              <a:rPr lang="en-US" b="1" dirty="0" err="1"/>
              <a:t>v-bind:src</a:t>
            </a:r>
            <a:r>
              <a:rPr lang="en-US" dirty="0"/>
              <a:t>=“</a:t>
            </a:r>
            <a:r>
              <a:rPr lang="en-US" i="1" dirty="0" err="1"/>
              <a:t>url</a:t>
            </a:r>
            <a:r>
              <a:rPr lang="en-US" dirty="0"/>
              <a:t>”&gt;                      </a:t>
            </a:r>
            <a:r>
              <a:rPr lang="en-US" dirty="0">
                <a:sym typeface="Wingdings" pitchFamily="2" charset="2"/>
              </a:rPr>
              <a:t> </a:t>
            </a:r>
            <a:r>
              <a:rPr lang="en-US" dirty="0"/>
              <a:t>&lt;</a:t>
            </a:r>
            <a:r>
              <a:rPr lang="en-US" dirty="0" err="1"/>
              <a:t>img</a:t>
            </a:r>
            <a:r>
              <a:rPr lang="en-US" dirty="0"/>
              <a:t> </a:t>
            </a:r>
            <a:r>
              <a:rPr lang="en-US" b="1" dirty="0"/>
              <a:t>:</a:t>
            </a:r>
            <a:r>
              <a:rPr lang="en-US" b="1" dirty="0" err="1"/>
              <a:t>src</a:t>
            </a:r>
            <a:r>
              <a:rPr lang="en-US" dirty="0"/>
              <a:t>=“</a:t>
            </a:r>
            <a:r>
              <a:rPr lang="en-US" i="1" dirty="0" err="1"/>
              <a:t>url</a:t>
            </a:r>
            <a:r>
              <a:rPr lang="en-US" dirty="0"/>
              <a:t>”&gt; </a:t>
            </a:r>
          </a:p>
          <a:p>
            <a:pPr marL="0" indent="0">
              <a:buNone/>
            </a:pPr>
            <a:endParaRPr lang="en-US" dirty="0"/>
          </a:p>
          <a:p>
            <a:pPr marL="0" indent="0">
              <a:buNone/>
            </a:pPr>
            <a:endParaRPr lang="en-US" dirty="0"/>
          </a:p>
          <a:p>
            <a:pPr marL="0" indent="0">
              <a:buNone/>
            </a:pPr>
            <a:r>
              <a:rPr lang="en-US" dirty="0"/>
              <a:t>&lt;div </a:t>
            </a:r>
            <a:r>
              <a:rPr lang="en-US" b="1" dirty="0" err="1"/>
              <a:t>v-on:click</a:t>
            </a:r>
            <a:r>
              <a:rPr lang="en-US" dirty="0"/>
              <a:t>=”</a:t>
            </a:r>
            <a:r>
              <a:rPr lang="en-US" i="1" dirty="0"/>
              <a:t>speedup</a:t>
            </a:r>
            <a:r>
              <a:rPr lang="en-US" dirty="0"/>
              <a:t>"&gt;              </a:t>
            </a:r>
            <a:r>
              <a:rPr lang="en-US" dirty="0">
                <a:sym typeface="Wingdings" pitchFamily="2" charset="2"/>
              </a:rPr>
              <a:t></a:t>
            </a:r>
            <a:r>
              <a:rPr lang="en-US" dirty="0"/>
              <a:t> &lt;div </a:t>
            </a:r>
            <a:r>
              <a:rPr lang="en-US" b="1" dirty="0"/>
              <a:t>@click</a:t>
            </a:r>
            <a:r>
              <a:rPr lang="en-US" dirty="0"/>
              <a:t>=”</a:t>
            </a:r>
            <a:r>
              <a:rPr lang="en-US" i="1" dirty="0"/>
              <a:t>speedup</a:t>
            </a:r>
            <a:r>
              <a:rPr lang="en-US" dirty="0"/>
              <a:t>"&gt;&lt;/div&gt;</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761166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11583</TotalTime>
  <Words>1099</Words>
  <Application>Microsoft Macintosh PowerPoint</Application>
  <PresentationFormat>Widescreen</PresentationFormat>
  <Paragraphs>344</Paragraphs>
  <Slides>62</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Calibri Light</vt:lpstr>
      <vt:lpstr>Wingdings</vt:lpstr>
      <vt:lpstr>Office Theme</vt:lpstr>
      <vt:lpstr>Building Tesla’s Battery Range Calculator with Vue</vt:lpstr>
      <vt:lpstr>Agenda workshop</vt:lpstr>
      <vt:lpstr>Getting started</vt:lpstr>
      <vt:lpstr>PowerPoint Presentation</vt:lpstr>
      <vt:lpstr> Virtual DOM Vue.js and React both use virtual DOM, which makes it faster</vt:lpstr>
      <vt:lpstr>root Vue Instance</vt:lpstr>
      <vt:lpstr>Basics Vue.js</vt:lpstr>
      <vt:lpstr>Interpolation</vt:lpstr>
      <vt:lpstr>Databinding (one way)</vt:lpstr>
      <vt:lpstr>PowerPoint Presentation</vt:lpstr>
      <vt:lpstr>Live version</vt:lpstr>
      <vt:lpstr>Component based  A component adds logic to DOM elements</vt:lpstr>
      <vt:lpstr>PowerPoint Presentation</vt:lpstr>
      <vt:lpstr>The UI is represented by a component tree</vt:lpstr>
      <vt:lpstr>Components tree</vt:lpstr>
      <vt:lpstr>Entry Point</vt:lpstr>
      <vt:lpstr>PowerPoint Presentation</vt:lpstr>
      <vt:lpstr>Components tree</vt:lpstr>
      <vt:lpstr>Tesla Battery Component  </vt:lpstr>
      <vt:lpstr>PowerPoint Presentation</vt:lpstr>
      <vt:lpstr>  TeslaBattery.service  </vt:lpstr>
      <vt:lpstr>Exercise: check TeslaBattery.service model</vt:lpstr>
      <vt:lpstr>Hints:</vt:lpstr>
      <vt:lpstr>PowerPoint Presentation</vt:lpstr>
      <vt:lpstr>passing props to child components</vt:lpstr>
      <vt:lpstr>PowerPoint Presentation</vt:lpstr>
      <vt:lpstr>passing props to child components</vt:lpstr>
      <vt:lpstr>PowerPoint Presentation</vt:lpstr>
      <vt:lpstr>props in Tesla Car Component</vt:lpstr>
      <vt:lpstr>PowerPoint Presentation</vt:lpstr>
      <vt:lpstr>passing props to child components</vt:lpstr>
      <vt:lpstr>PowerPoint Presentation</vt:lpstr>
      <vt:lpstr>props in Tesla Stats Component</vt:lpstr>
      <vt:lpstr>v-model (2-way databinding)</vt:lpstr>
      <vt:lpstr>v-model (2-way databinding)</vt:lpstr>
      <vt:lpstr>v-model in Tesla Counter Component </vt:lpstr>
      <vt:lpstr>PowerPoint Presentation</vt:lpstr>
      <vt:lpstr>How to create a tesla.header.component?</vt:lpstr>
      <vt:lpstr>tesla-header.component</vt:lpstr>
      <vt:lpstr>Current App.vue</vt:lpstr>
      <vt:lpstr>Step1 Create: tesla-header.component.vue</vt:lpstr>
      <vt:lpstr>Components tree</vt:lpstr>
      <vt:lpstr>Step 2  Import tesla-header.component in App.vue </vt:lpstr>
      <vt:lpstr>Getting started</vt:lpstr>
      <vt:lpstr>Emit events</vt:lpstr>
      <vt:lpstr>Filter</vt:lpstr>
      <vt:lpstr>Custom Filter</vt:lpstr>
      <vt:lpstr>PowerPoint Presentation</vt:lpstr>
      <vt:lpstr>v-bind</vt:lpstr>
      <vt:lpstr>Directive v-if</vt:lpstr>
      <vt:lpstr>Directive v-for</vt:lpstr>
      <vt:lpstr>Directive v-model</vt:lpstr>
      <vt:lpstr>Directive v-on:click</vt:lpstr>
      <vt:lpstr>Directive v-on:click</vt:lpstr>
      <vt:lpstr>v-on:click  Shorthand</vt:lpstr>
      <vt:lpstr>@blur.stop.prevent</vt:lpstr>
      <vt:lpstr>Data binding</vt:lpstr>
      <vt:lpstr>PowerPoint Presentation</vt:lpstr>
      <vt:lpstr>Container Component (stateful component) </vt:lpstr>
      <vt:lpstr>Presentational Component (stateless component) </vt:lpstr>
      <vt:lpstr>What are the benefits of using these patterns? </vt:lpstr>
      <vt:lpstr>TODO</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112</cp:revision>
  <dcterms:created xsi:type="dcterms:W3CDTF">2018-10-28T14:47:35Z</dcterms:created>
  <dcterms:modified xsi:type="dcterms:W3CDTF">2018-11-28T21:31:21Z</dcterms:modified>
</cp:coreProperties>
</file>